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11A_1F1650B3.xml" ContentType="application/vnd.ms-powerpoint.comments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82" r:id="rId2"/>
    <p:sldId id="271" r:id="rId3"/>
    <p:sldId id="296" r:id="rId4"/>
    <p:sldId id="297" r:id="rId5"/>
    <p:sldId id="257" r:id="rId6"/>
    <p:sldId id="298" r:id="rId7"/>
    <p:sldId id="299" r:id="rId8"/>
    <p:sldId id="300" r:id="rId9"/>
    <p:sldId id="301" r:id="rId10"/>
    <p:sldId id="302" r:id="rId11"/>
    <p:sldId id="303" r:id="rId12"/>
    <p:sldId id="281" r:id="rId13"/>
    <p:sldId id="304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A4FC48-419D-C0C6-B322-32F1D27906CD}" name="Alexander Schlepper" initials="AS" userId="f9c779d21d9d07b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CDA51F-E764-4216-9DEB-5D6AA61942D7}" v="38" dt="2024-06-20T08:23:20.1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86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modernComment_11A_1F1650B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386463C-7352-4E91-9AD1-113C7F209CB5}" authorId="{00A4FC48-419D-C0C6-B322-32F1D27906CD}" status="resolved" created="2024-08-01T08:43:37.209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521556147" sldId="282"/>
      <ac:picMk id="6" creationId="{7D4574F2-890B-E7B2-948C-E0C3F0F05188}"/>
    </ac:deMkLst>
    <p188:txBody>
      <a:bodyPr/>
      <a:lstStyle/>
      <a:p>
        <a:r>
          <a:rPr lang="de-DE"/>
          <a:t>Alt-Text:
Symbol der Lizenz CC BY-SA 4.0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BA0D7-5DE2-47EB-BB76-F2C360C19EFF}" type="datetimeFigureOut">
              <a:rPr lang="de-DE" smtClean="0"/>
              <a:t>11.03.2025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7436B-6E45-4173-B771-BB6BC90AB65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1756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6CB695-13B8-9677-FFDB-3CB2197B00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347D15D-824D-52A2-D0D3-D5D1510F17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84522CC-DCC5-9833-D929-9A99305F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63687-9E52-4938-9052-518E093A1B97}" type="datetime1">
              <a:rPr lang="de-DE" smtClean="0"/>
              <a:t>11.03.2025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41E8C11-A2CC-8110-EE6E-CBE7ABF78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8A6D9D9-E528-77E9-00B6-4EFE1DEBD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103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451037-D9A1-DB80-3124-E4A168CCE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A5FC688-515A-CBCD-9D5C-41A19BCC50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354F64B-FB83-A0F9-4472-63709E526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35AB5-657A-42DA-B1B3-B80E677A9E30}" type="datetime1">
              <a:rPr lang="de-DE" smtClean="0"/>
              <a:t>11.03.2025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EA4919-E402-DBCF-D7C4-5E6DF7DB0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9CCEDFB-4AB0-DDB5-5BA8-1B7E6DAF9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6476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D9C0071-07FC-2E0A-23A5-215B664DD6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FFC66ED-7605-BD2F-5A2A-40ECE6D0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7C6D964-CBBC-1314-2295-A892D054E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E5DC6-1D9F-4B51-93B3-ED4BA7CFDC1A}" type="datetime1">
              <a:rPr lang="de-DE" smtClean="0"/>
              <a:t>11.03.2025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45467C-F97A-6B14-8F19-31FDA6D89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3BBD0AF-2FA1-8353-A8EB-7F09E1AD8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5683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7A7F6E-7EAC-D84B-C1AD-0F47A941F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5D42BF5-D208-2805-7E09-46824914F7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58EC1D-2678-1DCB-B13B-5F3D0A291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70B0E-5EB9-4457-B33A-E8E6A2F2A255}" type="datetime1">
              <a:rPr lang="de-DE" smtClean="0"/>
              <a:t>11.03.2025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B9B0E7-C321-A4B9-F3FD-311605C0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711D5E-D90D-7255-D653-6F2C9C293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9609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8C3180-E939-3B5C-0C46-B3124A978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EFCE37-46AA-E875-C038-B3034F6EB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8CFD75A-7552-AF53-4FBC-C29FFE35E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9ED97-6223-46B5-8236-9EC974E33CF4}" type="datetime1">
              <a:rPr lang="de-DE" smtClean="0"/>
              <a:t>11.03.2025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830E13-7707-0973-C446-ECB36DF9F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CCD6A1A-2EC9-8BA7-07D8-17A528B6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225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9884A4-1F49-A10B-1E26-46FFA4B75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FA1F9EB-D299-2D23-45AA-AB50A37684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8A90C39-EF6E-B2F3-BD0B-37AABDAF2C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C6A1800-6B21-F039-E88F-62FBF0853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754DD-19EC-42F3-81B7-A8ECA46E68C2}" type="datetime1">
              <a:rPr lang="de-DE" smtClean="0"/>
              <a:t>11.03.2025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8061775-06D6-D152-BBAC-4F300916F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6B99C57-8CE4-24F1-9FB8-A23E26F22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951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ED7199-C6D6-0643-7F9A-8A94E2D54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9B9B1A3-0D45-FEA1-D956-0A5ED7F714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156D322-7771-DF66-22AD-C9CA19597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E3E77B-7828-858C-F2F2-E7A99344CA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6AF1CA9-ADE3-76E3-19DF-86D744A962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2F3261A-4D4F-3442-647B-420E90EC6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B02C5-E12B-4B70-BF32-C57EE9CAA865}" type="datetime1">
              <a:rPr lang="de-DE" smtClean="0"/>
              <a:t>11.03.2025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74EDA61-5DD9-D19B-ACEB-678B75565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BBBA9D1-FF17-6A6E-9A86-9866263A7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1653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8D1228-69F8-3C14-3BEA-9729BB87C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075BD4C-3AAA-B457-276D-790FC23D9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CC53D-E756-4577-BDC5-99AF17AC46AB}" type="datetime1">
              <a:rPr lang="de-DE" smtClean="0"/>
              <a:t>11.03.2025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F15701C-A70A-3EFE-DDBB-83CD16515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D796519-68C1-F342-C0D5-4050BCFD8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4447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1C2E1CA-B9E7-9375-F89F-6E12B539D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4A03A-C27C-4F96-8282-98FB674EC94B}" type="datetime1">
              <a:rPr lang="de-DE" smtClean="0"/>
              <a:t>11.03.2025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9F56E14-96B6-3AE2-E30F-FFD0FB27A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C50CA51-0F66-9261-9421-594F8D722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2242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6C86FD-DC57-9C11-751D-159D1A2A9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5CF0478-93FD-D4FA-F648-3D5EB1DC7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1B0CCB5-C5A0-C3B9-8372-601CF2DACF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21C2E26-35AD-C8AB-FD4C-55B701431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4497D-5346-4BCC-B078-31D165929394}" type="datetime1">
              <a:rPr lang="de-DE" smtClean="0"/>
              <a:t>11.03.2025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56A38A6-E535-98BF-C73D-F82B91086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BE656D-5153-AFF4-B1B4-768130245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5781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E78CE3-B4F1-0C8B-1490-024E3B89A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E241F39-95C6-0AC9-C548-2B869F498A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5D92C36-9520-265C-47AD-1021949DE9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E820D44-6CE8-7AC9-41BC-D97C81C52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95DF-26C0-4E8A-8FDE-8D16019AADDA}" type="datetime1">
              <a:rPr lang="de-DE" smtClean="0"/>
              <a:t>11.03.2025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199638A-18DB-B90B-7CD8-045400A86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B2C128E-EB9A-A8C5-8D91-20F69EA94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5742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927303B-C94A-D7ED-84FC-84F686A24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0C9B530-0188-A2C8-745E-2CBEFE43A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C0D4D80-E424-64C6-04C0-B16D03AC30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E321EF-9A99-4FA3-817F-C78D86644A00}" type="datetime1">
              <a:rPr lang="de-DE" smtClean="0"/>
              <a:t>11.03.2025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486A282-9225-3199-1865-D64038445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764AAE-8872-A602-7DCC-CA7CF3B686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00AFE4-1DDB-4119-878D-BE52311CFA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959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18/10/relationships/comments" Target="../comments/modernComment_11A_1F1650B3.xml"/><Relationship Id="rId4" Type="http://schemas.openxmlformats.org/officeDocument/2006/relationships/hyperlink" Target="https://www.juedischesmuseum.de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9113l7fHiz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publicdomain/zero/1.0/deed.de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sa/4.0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15FC685-4F72-3AB0-C635-DA1396363A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Baden und Händewaschen, Kochen und Putzen</a:t>
            </a:r>
            <a:endParaRPr lang="de-DE" sz="2400" dirty="0">
              <a:latin typeface="Libre Baskerville" panose="02000000000000000000" pitchFamily="50" charset="0"/>
              <a:ea typeface="+mn-ea"/>
              <a:cs typeface="+mn-cs"/>
            </a:endParaRPr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EF6A6158-BF76-E09C-1FED-9360F59FA8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75144"/>
            <a:ext cx="9144000" cy="1655762"/>
          </a:xfrm>
        </p:spPr>
        <p:txBody>
          <a:bodyPr>
            <a:normAutofit/>
          </a:bodyPr>
          <a:lstStyle/>
          <a:p>
            <a:pPr lv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de-DE" altLang="de-DE" dirty="0">
                <a:latin typeface="Libre Baskerville" panose="02000000000000000000" pitchFamily="50" charset="0"/>
              </a:rPr>
              <a:t>Wasser in der frühen Neuzeit am Beispiel der Judengasse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D4574F2-890B-E7B2-948C-E0C3F0F0518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08585" y="5638409"/>
            <a:ext cx="1044706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36A6E17-E52B-6D10-E38E-FF907D64B06B}"/>
              </a:ext>
            </a:extLst>
          </p:cNvPr>
          <p:cNvSpPr txBox="1"/>
          <p:nvPr/>
        </p:nvSpPr>
        <p:spPr>
          <a:xfrm>
            <a:off x="2670641" y="5296087"/>
            <a:ext cx="7311559" cy="1197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endParaRPr lang="de-DE" altLang="de-DE" sz="900" dirty="0">
              <a:latin typeface="Libre Baskerville" panose="020000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l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endParaRPr lang="de-DE" altLang="de-DE" sz="900" dirty="0">
              <a:latin typeface="Libre Baskerville" panose="020000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de-DE" altLang="de-DE" sz="900" dirty="0"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Diese Präsentation steht, wo nicht anders angegeben, unter der </a:t>
            </a:r>
            <a:r>
              <a:rPr lang="de-DE" altLang="de-DE" sz="900" dirty="0"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CC BY-SA 4.0-Lizenz</a:t>
            </a:r>
            <a:r>
              <a:rPr lang="de-DE" altLang="de-DE" sz="900" dirty="0"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lvl="0" eaLnBrk="0" fontAlgn="base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de-DE" altLang="de-DE" sz="900" dirty="0"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Der Name des Urhebers soll bei einer Weiterverwendung wie folgt genannt werden: Alexander Schlepper, </a:t>
            </a:r>
            <a:r>
              <a:rPr lang="de-DE" altLang="de-DE" sz="900" dirty="0"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Jüdisches Museum Frankfurt</a:t>
            </a:r>
            <a:r>
              <a:rPr lang="de-DE" altLang="de-DE" sz="900" i="1" dirty="0"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4000"/>
              </a:lnSpc>
            </a:pPr>
            <a:endParaRPr lang="de-DE" dirty="0">
              <a:latin typeface="Libre Baskerville" panose="02000000000000000000" pitchFamily="50" charset="0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3C0BCA8-4E1B-3C47-04BD-DE8C6F740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1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556147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5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15BC58-51CB-1BED-6E61-DBFCF411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6: Regenrinne</a:t>
            </a:r>
          </a:p>
        </p:txBody>
      </p:sp>
      <p:pic>
        <p:nvPicPr>
          <p:cNvPr id="9" name="Inhaltsplatzhalter 8" descr="Foto: Eine Rinne am Rand einer Straße mit Einlaufgitter zum Ablaufen des Wassers.">
            <a:extLst>
              <a:ext uri="{FF2B5EF4-FFF2-40B4-BE49-F238E27FC236}">
                <a16:creationId xmlns:a16="http://schemas.microsoft.com/office/drawing/2014/main" id="{8217E56A-C6F5-4803-3D7B-99E1E35A76E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274329"/>
            <a:ext cx="5181600" cy="3453929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382533D-7A08-45DB-93F3-B333732E9EB8}"/>
              </a:ext>
            </a:extLst>
          </p:cNvPr>
          <p:cNvSpPr txBox="1"/>
          <p:nvPr/>
        </p:nvSpPr>
        <p:spPr>
          <a:xfrm>
            <a:off x="838198" y="5841302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Regenrinne. Foto: Norbert Miguletz. Jüdisches Museum Frankfurt.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nhaltsplatzhalter 12" descr="Foto: Eine Rinne, die über einen Boden aus Stein führt.">
            <a:extLst>
              <a:ext uri="{FF2B5EF4-FFF2-40B4-BE49-F238E27FC236}">
                <a16:creationId xmlns:a16="http://schemas.microsoft.com/office/drawing/2014/main" id="{CED1B72B-733C-332B-DCFA-CE5BDCF5B8B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200" y="2274094"/>
            <a:ext cx="5181600" cy="3454400"/>
          </a:xfr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315FCAC-8673-DF44-786C-B45A37991859}"/>
              </a:ext>
            </a:extLst>
          </p:cNvPr>
          <p:cNvSpPr txBox="1"/>
          <p:nvPr/>
        </p:nvSpPr>
        <p:spPr>
          <a:xfrm>
            <a:off x="6172199" y="5912130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Regenrinne. Foto: Alexander Schlepper. Jüdisches Museum Frankfurt</a:t>
            </a:r>
            <a:r>
              <a:rPr lang="de-DE" sz="1000" dirty="0">
                <a:solidFill>
                  <a:srgbClr val="000000"/>
                </a:solidFill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D31747-DDA2-6A57-6A67-7F3D77C3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10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206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15BC58-51CB-1BED-6E61-DBFCF411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7: Ritualbad (Mikwe)</a:t>
            </a:r>
          </a:p>
        </p:txBody>
      </p:sp>
      <p:pic>
        <p:nvPicPr>
          <p:cNvPr id="9" name="Inhaltsplatzhalter 8" descr="Foto: Eine Treppe führt hinab in ein großes rechteckiges Lock im Boden">
            <a:extLst>
              <a:ext uri="{FF2B5EF4-FFF2-40B4-BE49-F238E27FC236}">
                <a16:creationId xmlns:a16="http://schemas.microsoft.com/office/drawing/2014/main" id="{6CD24508-5BA7-7DDD-F752-1F2C73ADAFD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3331" y="1825625"/>
            <a:ext cx="3837143" cy="3837143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382533D-7A08-45DB-93F3-B333732E9EB8}"/>
              </a:ext>
            </a:extLst>
          </p:cNvPr>
          <p:cNvSpPr txBox="1"/>
          <p:nvPr/>
        </p:nvSpPr>
        <p:spPr>
          <a:xfrm>
            <a:off x="838198" y="5841302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Neue Mikwe (Ritualbad). Foto: Norbert Miguletz. Jüdisches Museum Frankfurt.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nhaltsplatzhalter 12" descr="Foto: Ein heller Raum. An der Wand steht etwas auf hebräisch geschrieben, auf dem Fußboden ist ein Davidstern. Mehrere Stufen führen hinab in ein im Boden des Raumes installiertes Wasserbecken.">
            <a:extLst>
              <a:ext uri="{FF2B5EF4-FFF2-40B4-BE49-F238E27FC236}">
                <a16:creationId xmlns:a16="http://schemas.microsoft.com/office/drawing/2014/main" id="{DA49A3A7-E994-8417-0419-EC7895B489C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200" y="2274094"/>
            <a:ext cx="5181600" cy="3454400"/>
          </a:xfr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315FCAC-8673-DF44-786C-B45A37991859}"/>
              </a:ext>
            </a:extLst>
          </p:cNvPr>
          <p:cNvSpPr txBox="1"/>
          <p:nvPr/>
        </p:nvSpPr>
        <p:spPr>
          <a:xfrm>
            <a:off x="6172199" y="5912130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 Mikwe in der Westend-Synagoge. Foto: Norbert Miguletz. Jüdisches Museum Frankfurt.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D31747-DDA2-6A57-6A67-7F3D77C3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11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878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AA3D2-82FC-3EAB-E250-F9199C93D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1C695B-133C-B0C2-590C-A5BEAAFE0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Arbeitsauftrag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8CE00F0-B343-4602-F673-DDD8F1046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114000"/>
              </a:lnSpc>
              <a:buFont typeface="+mj-lt"/>
              <a:buAutoNum type="arabicPeriod"/>
            </a:pPr>
            <a:r>
              <a:rPr lang="de-DE" sz="2400" dirty="0">
                <a:effectLst/>
                <a:latin typeface="Libre Baskerville" panose="02000000000000000000" pitchFamily="50" charset="0"/>
                <a:ea typeface="Calibri" panose="020F0502020204030204" pitchFamily="34" charset="0"/>
              </a:rPr>
              <a:t>Erarbeitet in Euren Gruppen die Texte un</a:t>
            </a:r>
            <a:r>
              <a:rPr lang="de-DE" sz="2400" dirty="0">
                <a:latin typeface="Libre Baskerville" panose="02000000000000000000" pitchFamily="50" charset="0"/>
                <a:ea typeface="Calibri" panose="020F0502020204030204" pitchFamily="34" charset="0"/>
              </a:rPr>
              <a:t>d die dazugehörigen Aufgaben</a:t>
            </a:r>
            <a:endParaRPr lang="de-DE" sz="2400" dirty="0">
              <a:effectLst/>
              <a:latin typeface="Libre Baskerville" panose="02000000000000000000" pitchFamily="50" charset="0"/>
              <a:ea typeface="Calibri" panose="020F0502020204030204" pitchFamily="34" charset="0"/>
            </a:endParaRPr>
          </a:p>
          <a:p>
            <a:pPr marL="0" indent="0">
              <a:lnSpc>
                <a:spcPct val="114000"/>
              </a:lnSpc>
              <a:buNone/>
            </a:pPr>
            <a:endParaRPr lang="de-DE" sz="2400" dirty="0">
              <a:latin typeface="Libre Baskerville" panose="02000000000000000000" pitchFamily="50" charset="0"/>
              <a:ea typeface="Calibri" panose="020F0502020204030204" pitchFamily="34" charset="0"/>
            </a:endParaRPr>
          </a:p>
          <a:p>
            <a:pPr marL="0" indent="0" algn="r">
              <a:lnSpc>
                <a:spcPct val="114000"/>
              </a:lnSpc>
              <a:buNone/>
            </a:pPr>
            <a:r>
              <a:rPr lang="de-DE" sz="2400" dirty="0">
                <a:effectLst/>
                <a:latin typeface="Libre Baskerville" panose="02000000000000000000" pitchFamily="50" charset="0"/>
                <a:ea typeface="Calibri" panose="020F0502020204030204" pitchFamily="34" charset="0"/>
              </a:rPr>
              <a:t>Zeit: 10 Minuten</a:t>
            </a:r>
          </a:p>
          <a:p>
            <a:pPr marL="457200" indent="-457200">
              <a:lnSpc>
                <a:spcPct val="114000"/>
              </a:lnSpc>
              <a:buFont typeface="+mj-lt"/>
              <a:buAutoNum type="arabicPeriod"/>
            </a:pPr>
            <a:endParaRPr lang="de-DE" sz="2400" dirty="0">
              <a:latin typeface="Libre Baskerville" panose="02000000000000000000" pitchFamily="50" charset="0"/>
              <a:ea typeface="Calibri" panose="020F0502020204030204" pitchFamily="34" charset="0"/>
            </a:endParaRPr>
          </a:p>
          <a:p>
            <a:pPr marL="457200" indent="-457200">
              <a:lnSpc>
                <a:spcPct val="114000"/>
              </a:lnSpc>
              <a:buFont typeface="+mj-lt"/>
              <a:buAutoNum type="arabicPeriod" startAt="2"/>
            </a:pPr>
            <a:r>
              <a:rPr lang="de-DE" sz="2400" dirty="0">
                <a:latin typeface="Libre Baskerville" panose="02000000000000000000" pitchFamily="50" charset="0"/>
                <a:ea typeface="Calibri" panose="020F0502020204030204" pitchFamily="34" charset="0"/>
              </a:rPr>
              <a:t>Gruppenpuzzle: Findet euch in Gruppen zusammen, in denen jede*r einen anderen Text gelesen hat. Stellt euch die Ergebnisse eurer vorherigen Gruppenarbeit gegenseitig vor.</a:t>
            </a:r>
          </a:p>
          <a:p>
            <a:pPr marL="457200" indent="-457200">
              <a:lnSpc>
                <a:spcPct val="114000"/>
              </a:lnSpc>
              <a:buFont typeface="+mj-lt"/>
              <a:buAutoNum type="arabicPeriod" startAt="2"/>
            </a:pPr>
            <a:endParaRPr lang="de-DE" sz="2400" dirty="0">
              <a:latin typeface="Libre Baskerville" panose="02000000000000000000" pitchFamily="50" charset="0"/>
              <a:ea typeface="Calibri" panose="020F0502020204030204" pitchFamily="34" charset="0"/>
            </a:endParaRPr>
          </a:p>
          <a:p>
            <a:pPr marL="0" indent="0" algn="r">
              <a:lnSpc>
                <a:spcPct val="114000"/>
              </a:lnSpc>
              <a:buNone/>
            </a:pPr>
            <a:r>
              <a:rPr lang="de-DE" sz="2400" dirty="0">
                <a:latin typeface="Libre Baskerville" panose="02000000000000000000" pitchFamily="50" charset="0"/>
                <a:ea typeface="Calibri" panose="020F0502020204030204" pitchFamily="34" charset="0"/>
              </a:rPr>
              <a:t>Zeit: 15 Minuten</a:t>
            </a:r>
          </a:p>
          <a:p>
            <a:pPr marL="0" indent="0">
              <a:lnSpc>
                <a:spcPct val="114000"/>
              </a:lnSpc>
              <a:buNone/>
            </a:pPr>
            <a:endParaRPr lang="de-DE" dirty="0">
              <a:latin typeface="Libre Baskerville" panose="02000000000000000000" pitchFamily="50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7663DC8-4E89-5E15-09FC-DFED436B9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12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25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BBDF75-D3D2-25D8-FF24-5D3A6EB91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8800" y="2766218"/>
            <a:ext cx="6904182" cy="1325563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Ergebnisbesprechung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AB2F4E-5F05-AA42-53AB-3C1B6B4F5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13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47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0E775F-AA85-5F07-4207-C10D44AFC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Wasser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21E3826-04BA-8EFC-262C-51B9D837D6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4000"/>
              </a:lnSpc>
              <a:buNone/>
            </a:pPr>
            <a:r>
              <a:rPr lang="de-DE" sz="2400" b="1" dirty="0">
                <a:effectLst/>
                <a:latin typeface="Libre Baskerville" panose="02000000000000000000" pitchFamily="50" charset="0"/>
                <a:ea typeface="Calibri" panose="020F0502020204030204" pitchFamily="34" charset="0"/>
              </a:rPr>
              <a:t>Brainstorming:</a:t>
            </a:r>
          </a:p>
          <a:p>
            <a:pPr marL="0" indent="0">
              <a:lnSpc>
                <a:spcPct val="114000"/>
              </a:lnSpc>
              <a:buNone/>
            </a:pPr>
            <a:r>
              <a:rPr lang="de-DE" sz="2400" dirty="0">
                <a:effectLst/>
                <a:latin typeface="Libre Baskerville" panose="02000000000000000000" pitchFamily="50" charset="0"/>
                <a:ea typeface="Calibri" panose="020F0502020204030204" pitchFamily="34" charset="0"/>
              </a:rPr>
              <a:t>Was verbindet ihr mit Wasser?</a:t>
            </a:r>
          </a:p>
          <a:p>
            <a:pPr marL="0" indent="0">
              <a:lnSpc>
                <a:spcPct val="114000"/>
              </a:lnSpc>
              <a:buNone/>
            </a:pPr>
            <a:r>
              <a:rPr lang="de-DE" sz="2400" dirty="0">
                <a:effectLst/>
                <a:latin typeface="Libre Baskerville" panose="02000000000000000000" pitchFamily="50" charset="0"/>
                <a:ea typeface="Calibri" panose="020F0502020204030204" pitchFamily="34" charset="0"/>
              </a:rPr>
              <a:t>Wozu wird es genutzt?</a:t>
            </a:r>
          </a:p>
          <a:p>
            <a:pPr>
              <a:lnSpc>
                <a:spcPct val="114000"/>
              </a:lnSpc>
            </a:pPr>
            <a:endParaRPr lang="de-DE" dirty="0">
              <a:latin typeface="Libre Baskerville" panose="02000000000000000000" pitchFamily="50" charset="0"/>
            </a:endParaRPr>
          </a:p>
          <a:p>
            <a:pPr>
              <a:lnSpc>
                <a:spcPct val="114000"/>
              </a:lnSpc>
            </a:pPr>
            <a:endParaRPr lang="de-DE" dirty="0">
              <a:latin typeface="Libre Baskerville" panose="02000000000000000000" pitchFamily="50" charset="0"/>
            </a:endParaRPr>
          </a:p>
          <a:p>
            <a:pPr marL="0" indent="0" algn="r">
              <a:lnSpc>
                <a:spcPct val="114000"/>
              </a:lnSpc>
              <a:buNone/>
            </a:pPr>
            <a:r>
              <a:rPr lang="de-DE" sz="2400" dirty="0">
                <a:latin typeface="Libre Baskerville" panose="02000000000000000000" pitchFamily="50" charset="0"/>
              </a:rPr>
              <a:t>Zeit: 3 Minuten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84FFE94-4257-A713-30E2-8A0806B6B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2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369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D2E10E-958F-32A2-2445-F733ACA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Michel hält unsauber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6F5469D-DA58-6401-8BED-689466480D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4000"/>
              </a:lnSpc>
              <a:buNone/>
            </a:pPr>
            <a:r>
              <a:rPr lang="de-DE" sz="2400" dirty="0">
                <a:latin typeface="Libre Baskerville" panose="02000000000000000000" pitchFamily="50" charset="0"/>
              </a:rPr>
              <a:t>Arbeitsauftrag:</a:t>
            </a:r>
          </a:p>
          <a:p>
            <a:pPr marL="0" indent="0">
              <a:lnSpc>
                <a:spcPct val="114000"/>
              </a:lnSpc>
              <a:buNone/>
            </a:pPr>
            <a:r>
              <a:rPr lang="de-DE" sz="2400" dirty="0">
                <a:latin typeface="Libre Baskerville" panose="02000000000000000000" pitchFamily="50" charset="0"/>
              </a:rPr>
              <a:t>Schaut das Video „Michel hält unsauber“.</a:t>
            </a:r>
          </a:p>
          <a:p>
            <a:pPr>
              <a:lnSpc>
                <a:spcPct val="114000"/>
              </a:lnSpc>
            </a:pPr>
            <a:r>
              <a:rPr lang="de-DE" sz="2400" dirty="0">
                <a:latin typeface="Libre Baskerville" panose="02000000000000000000" pitchFamily="50" charset="0"/>
              </a:rPr>
              <a:t>Was ist das Problem?</a:t>
            </a:r>
          </a:p>
          <a:p>
            <a:pPr>
              <a:lnSpc>
                <a:spcPct val="114000"/>
              </a:lnSpc>
            </a:pPr>
            <a:r>
              <a:rPr lang="de-DE" sz="2400" dirty="0">
                <a:latin typeface="Libre Baskerville" panose="02000000000000000000" pitchFamily="50" charset="0"/>
              </a:rPr>
              <a:t>Wie hat Michel es gelöst?</a:t>
            </a:r>
          </a:p>
          <a:p>
            <a:pPr marL="0" indent="0">
              <a:lnSpc>
                <a:spcPct val="114000"/>
              </a:lnSpc>
              <a:buNone/>
            </a:pPr>
            <a:endParaRPr lang="de-DE" sz="2400" dirty="0">
              <a:latin typeface="Libre Baskerville" panose="02000000000000000000" pitchFamily="50" charset="0"/>
            </a:endParaRPr>
          </a:p>
          <a:p>
            <a:pPr marL="0" indent="0">
              <a:lnSpc>
                <a:spcPct val="114000"/>
              </a:lnSpc>
              <a:buNone/>
            </a:pPr>
            <a:endParaRPr lang="de-DE" sz="2400" dirty="0">
              <a:latin typeface="Libre Baskerville" panose="02000000000000000000" pitchFamily="50" charset="0"/>
            </a:endParaRPr>
          </a:p>
          <a:p>
            <a:pPr>
              <a:lnSpc>
                <a:spcPct val="114000"/>
              </a:lnSpc>
            </a:pPr>
            <a:endParaRPr lang="de-DE" sz="2400" dirty="0">
              <a:latin typeface="Libre Baskerville" panose="02000000000000000000" pitchFamily="50" charset="0"/>
              <a:hlinkClick r:id="rId2"/>
            </a:endParaRPr>
          </a:p>
          <a:p>
            <a:pPr marL="0" indent="0">
              <a:lnSpc>
                <a:spcPct val="114000"/>
              </a:lnSpc>
              <a:buNone/>
            </a:pPr>
            <a:r>
              <a:rPr lang="de-DE" sz="2400" dirty="0">
                <a:latin typeface="Libre Baskerville" panose="02000000000000000000" pitchFamily="50" charset="0"/>
                <a:hlinkClick r:id="rId2"/>
              </a:rPr>
              <a:t>https://www.youtube.com/watch?v=9113l7fHiz4</a:t>
            </a:r>
            <a:endParaRPr lang="de-DE" sz="2400" dirty="0">
              <a:latin typeface="Libre Baskerville" panose="02000000000000000000" pitchFamily="50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22C252B-C438-2E6D-46C4-291DF121C7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7697" y="1690688"/>
            <a:ext cx="2736103" cy="2736103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42BEC93-CB8C-130D-9715-2969E4E50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3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854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683DDF-E785-4F20-6599-6F4933512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Bilderkarten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C6D1F5F-44DC-C19C-367E-9A711C3E4C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4000"/>
              </a:lnSpc>
              <a:buNone/>
            </a:pPr>
            <a:r>
              <a:rPr lang="de-DE" sz="1800" dirty="0">
                <a:effectLst/>
                <a:latin typeface="Libre Baskerville" panose="02000000000000000000" pitchFamily="50" charset="0"/>
                <a:ea typeface="Calibri" panose="020F0502020204030204" pitchFamily="34" charset="0"/>
              </a:rPr>
              <a:t>Arbeitsauftrag:</a:t>
            </a:r>
          </a:p>
          <a:p>
            <a:pPr marL="342900" lvl="0" indent="-342900">
              <a:lnSpc>
                <a:spcPct val="124000"/>
              </a:lnSpc>
              <a:buFont typeface="+mj-lt"/>
              <a:buAutoNum type="arabicPeriod"/>
            </a:pPr>
            <a:r>
              <a:rPr lang="de-DE" sz="1800" kern="100" dirty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Stellt Vermutungen darüber an, was auf den Bildern zu sehen ist und</a:t>
            </a:r>
            <a:br>
              <a:rPr lang="de-DE" sz="1800" kern="100" dirty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800" kern="100" dirty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wozu die Objekte gebraucht wurden. </a:t>
            </a:r>
          </a:p>
          <a:p>
            <a:pPr marL="342900" lvl="0" indent="-342900">
              <a:lnSpc>
                <a:spcPct val="124000"/>
              </a:lnSpc>
              <a:buFont typeface="+mj-lt"/>
              <a:buAutoNum type="arabicPeriod"/>
            </a:pPr>
            <a:r>
              <a:rPr lang="de-DE" sz="1800" kern="100" dirty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Dreht die Karten um und kontrolliert eure Vermutungen</a:t>
            </a:r>
            <a:br>
              <a:rPr lang="de-DE" sz="1800" kern="100" dirty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800" kern="100" dirty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anhand der </a:t>
            </a:r>
            <a:r>
              <a:rPr lang="de-DE" sz="1800" kern="100" dirty="0" smtClean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Erläuterungstexte.</a:t>
            </a:r>
            <a:endParaRPr lang="de-DE" sz="1800" dirty="0">
              <a:effectLst/>
              <a:latin typeface="Libre Baskerville" panose="020000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4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de-DE" sz="1800" dirty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Sortiert die Objekte aus Kartenset 2, „7 Objekte zur Wassernutzung</a:t>
            </a:r>
            <a:br>
              <a:rPr lang="de-DE" sz="1800" dirty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800" dirty="0">
                <a:effectLst/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heute“, den entsprechenden Objekten aus Kartenset 1 zu.</a:t>
            </a:r>
            <a:endParaRPr lang="de-DE" sz="1800" kern="100" dirty="0">
              <a:latin typeface="Libre Baskerville" panose="020000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4000"/>
              </a:lnSpc>
              <a:spcAft>
                <a:spcPts val="800"/>
              </a:spcAft>
              <a:buFont typeface="+mj-lt"/>
              <a:buAutoNum type="arabicPeriod"/>
            </a:pPr>
            <a:endParaRPr lang="de-DE" sz="1800" kern="100" dirty="0">
              <a:latin typeface="Libre Baskerville" panose="020000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r">
              <a:lnSpc>
                <a:spcPct val="124000"/>
              </a:lnSpc>
              <a:spcAft>
                <a:spcPts val="800"/>
              </a:spcAft>
              <a:buNone/>
            </a:pPr>
            <a:r>
              <a:rPr lang="de-DE" sz="1800" kern="100" dirty="0">
                <a:latin typeface="Libre Baskerville" panose="020000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Zeit: 15 Minuten</a:t>
            </a:r>
            <a:endParaRPr lang="de-DE" sz="1800" kern="100" dirty="0">
              <a:effectLst/>
              <a:latin typeface="Libre Baskerville" panose="020000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4000"/>
              </a:lnSpc>
            </a:pPr>
            <a:endParaRPr lang="de-DE" dirty="0">
              <a:latin typeface="Libre Baskerville" panose="02000000000000000000" pitchFamily="50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B74140-C219-6A78-F4B6-743C56162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4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679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15BC58-51CB-1BED-6E61-DBFCF411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1: Brunnen</a:t>
            </a:r>
          </a:p>
        </p:txBody>
      </p:sp>
      <p:pic>
        <p:nvPicPr>
          <p:cNvPr id="11" name="Inhaltsplatzhalter 10" descr="Foto: Ein runder, tiefer Brunnenschacht im Boden">
            <a:extLst>
              <a:ext uri="{FF2B5EF4-FFF2-40B4-BE49-F238E27FC236}">
                <a16:creationId xmlns:a16="http://schemas.microsoft.com/office/drawing/2014/main" id="{EAC4037A-6F20-0D34-7E51-B1592CA2F9A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273980"/>
            <a:ext cx="5181600" cy="3454627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382533D-7A08-45DB-93F3-B333732E9EB8}"/>
              </a:ext>
            </a:extLst>
          </p:cNvPr>
          <p:cNvSpPr txBox="1"/>
          <p:nvPr/>
        </p:nvSpPr>
        <p:spPr>
          <a:xfrm>
            <a:off x="838198" y="5841302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 Öffentlicher Brunnen. Foto: Norbert Miguletz. Jüdisches Museum Frankfurt</a:t>
            </a:r>
            <a:r>
              <a:rPr lang="de-DE" sz="1000" dirty="0">
                <a:solidFill>
                  <a:srgbClr val="000000"/>
                </a:solidFill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nhaltsplatzhalter 12" descr="Foto: Ein Waschbecken mit Wasserhahn, aus dem Wasser läuft">
            <a:extLst>
              <a:ext uri="{FF2B5EF4-FFF2-40B4-BE49-F238E27FC236}">
                <a16:creationId xmlns:a16="http://schemas.microsoft.com/office/drawing/2014/main" id="{9C56E00F-D9A8-B95E-9B4A-B0DE4F773EF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200" y="2274094"/>
            <a:ext cx="5181600" cy="3454400"/>
          </a:xfr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315FCAC-8673-DF44-786C-B45A37991859}"/>
              </a:ext>
            </a:extLst>
          </p:cNvPr>
          <p:cNvSpPr txBox="1"/>
          <p:nvPr/>
        </p:nvSpPr>
        <p:spPr>
          <a:xfrm>
            <a:off x="6172199" y="5841302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dirty="0">
                <a:solidFill>
                  <a:srgbClr val="000000"/>
                </a:solidFill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Wasserhahn</a:t>
            </a: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. Foto: Alexander Schlepper. Jüdisches Museum Frankfurt.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D31747-DDA2-6A57-6A67-7F3D77C3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5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016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15BC58-51CB-1BED-6E61-DBFCF411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2: Wasserträger*in</a:t>
            </a:r>
          </a:p>
        </p:txBody>
      </p:sp>
      <p:pic>
        <p:nvPicPr>
          <p:cNvPr id="8" name="Inhaltsplatzhalter 7" descr="Zeichnung: Ein Mann trägt drei Eimer., einen in der linken Hand und zwei an einem Joch über der rechten Schulter. Der Mann trägt löchrige Kleidung und keine Schuhe">
            <a:extLst>
              <a:ext uri="{FF2B5EF4-FFF2-40B4-BE49-F238E27FC236}">
                <a16:creationId xmlns:a16="http://schemas.microsoft.com/office/drawing/2014/main" id="{4A7D7107-1CA0-CA61-0E46-056D14F8653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0341" y="1835198"/>
            <a:ext cx="3297317" cy="4332192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382533D-7A08-45DB-93F3-B333732E9EB8}"/>
              </a:ext>
            </a:extLst>
          </p:cNvPr>
          <p:cNvSpPr txBox="1"/>
          <p:nvPr/>
        </p:nvSpPr>
        <p:spPr>
          <a:xfrm>
            <a:off x="838200" y="6181608"/>
            <a:ext cx="5181601" cy="2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Wasserträger. Haggada, Oberitalien 1460/70, </a:t>
            </a:r>
            <a:r>
              <a:rPr lang="de-DE" sz="1000" kern="1200" dirty="0" err="1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Biblioteca</a:t>
            </a: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000" kern="1200" dirty="0" err="1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Palatina</a:t>
            </a: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 Parma.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nhaltsplatzhalter 14" descr="Foto: Zwei Wasserrohre, die an einer Wand verlaufen">
            <a:extLst>
              <a:ext uri="{FF2B5EF4-FFF2-40B4-BE49-F238E27FC236}">
                <a16:creationId xmlns:a16="http://schemas.microsoft.com/office/drawing/2014/main" id="{7A71D554-DA61-4028-EBFA-B7D224F1B8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200" y="2274094"/>
            <a:ext cx="5181600" cy="3454400"/>
          </a:xfr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315FCAC-8673-DF44-786C-B45A37991859}"/>
              </a:ext>
            </a:extLst>
          </p:cNvPr>
          <p:cNvSpPr txBox="1"/>
          <p:nvPr/>
        </p:nvSpPr>
        <p:spPr>
          <a:xfrm>
            <a:off x="6172199" y="5912130"/>
            <a:ext cx="5181601" cy="43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Wasserrohre. Foto: Alexander Schlepper. Jüdisches Museum Frankfurt.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5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D31747-DDA2-6A57-6A67-7F3D77C3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6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585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15BC58-51CB-1BED-6E61-DBFCF411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3: Wasserbecken</a:t>
            </a:r>
          </a:p>
        </p:txBody>
      </p:sp>
      <p:pic>
        <p:nvPicPr>
          <p:cNvPr id="8" name="Inhaltsplatzhalter 7" descr="Foto: Ein rechteckiges, etwa 1 Meter tiefes Loch in einem steinernen Boden. Das Loch ist ausgemauert. Oben befinden sich einige Aussparungen im Stein.">
            <a:extLst>
              <a:ext uri="{FF2B5EF4-FFF2-40B4-BE49-F238E27FC236}">
                <a16:creationId xmlns:a16="http://schemas.microsoft.com/office/drawing/2014/main" id="{9CDC5B97-0B5F-B6D7-9FF6-61D4F725856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058293"/>
            <a:ext cx="5181600" cy="3886001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382533D-7A08-45DB-93F3-B333732E9EB8}"/>
              </a:ext>
            </a:extLst>
          </p:cNvPr>
          <p:cNvSpPr txBox="1"/>
          <p:nvPr/>
        </p:nvSpPr>
        <p:spPr>
          <a:xfrm>
            <a:off x="838199" y="6042422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Wasserbecken im Steinernen Haus. Foto: Norbert Miguletz. Jüdisches Museum Frankfurt.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nhaltsplatzhalter 14" descr="Foto: Ein geöffneter Kühlschrank, der mit einigen Lebensmitteln gefüllt ist.">
            <a:extLst>
              <a:ext uri="{FF2B5EF4-FFF2-40B4-BE49-F238E27FC236}">
                <a16:creationId xmlns:a16="http://schemas.microsoft.com/office/drawing/2014/main" id="{A9F2E1B2-E37E-7C51-1DD1-78479BBB489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200" y="2274094"/>
            <a:ext cx="5181600" cy="3454400"/>
          </a:xfr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315FCAC-8673-DF44-786C-B45A37991859}"/>
              </a:ext>
            </a:extLst>
          </p:cNvPr>
          <p:cNvSpPr txBox="1"/>
          <p:nvPr/>
        </p:nvSpPr>
        <p:spPr>
          <a:xfrm>
            <a:off x="6172199" y="5912130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Kühlschrank. Foto: Alexander Schlepper. Jüdisches Museum Frankfurt.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D31747-DDA2-6A57-6A67-7F3D77C3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7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478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15BC58-51CB-1BED-6E61-DBFCF411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4: Nachttopf</a:t>
            </a:r>
          </a:p>
        </p:txBody>
      </p:sp>
      <p:pic>
        <p:nvPicPr>
          <p:cNvPr id="8" name="Inhaltsplatzhalter 7" descr="Foto: Ein Topf aus Ton mit einem kleinen Henkel an der Seite">
            <a:extLst>
              <a:ext uri="{FF2B5EF4-FFF2-40B4-BE49-F238E27FC236}">
                <a16:creationId xmlns:a16="http://schemas.microsoft.com/office/drawing/2014/main" id="{37B18A2A-C1CE-306E-9A4D-16512AD9638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273961"/>
            <a:ext cx="5181600" cy="3454666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382533D-7A08-45DB-93F3-B333732E9EB8}"/>
              </a:ext>
            </a:extLst>
          </p:cNvPr>
          <p:cNvSpPr txBox="1"/>
          <p:nvPr/>
        </p:nvSpPr>
        <p:spPr>
          <a:xfrm>
            <a:off x="838198" y="5841302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Nachttopf. Foto: Norbert Miguletz. Jüdisches Museum Frankfurt.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nhaltsplatzhalter 14" descr="Foto: Eine Toilette mit Aufstehhilfen und Toilettenpapier. ">
            <a:extLst>
              <a:ext uri="{FF2B5EF4-FFF2-40B4-BE49-F238E27FC236}">
                <a16:creationId xmlns:a16="http://schemas.microsoft.com/office/drawing/2014/main" id="{309684A7-81EB-0332-B322-FE7E3402115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200" y="2274094"/>
            <a:ext cx="5181600" cy="3454400"/>
          </a:xfr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315FCAC-8673-DF44-786C-B45A37991859}"/>
              </a:ext>
            </a:extLst>
          </p:cNvPr>
          <p:cNvSpPr txBox="1"/>
          <p:nvPr/>
        </p:nvSpPr>
        <p:spPr>
          <a:xfrm>
            <a:off x="6172199" y="5912130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Toilette. Foto: Alexander Schlepper. Jüdisches Museum Frankfurt</a:t>
            </a:r>
            <a:r>
              <a:rPr lang="de-DE" sz="1000" dirty="0">
                <a:solidFill>
                  <a:srgbClr val="000000"/>
                </a:solidFill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D31747-DDA2-6A57-6A67-7F3D77C3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8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888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15BC58-51CB-1BED-6E61-DBFCF411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de-DE" dirty="0">
                <a:latin typeface="Libre Baskerville" panose="02000000000000000000" pitchFamily="50" charset="0"/>
              </a:rPr>
              <a:t>5: Kanalisation</a:t>
            </a:r>
          </a:p>
        </p:txBody>
      </p:sp>
      <p:pic>
        <p:nvPicPr>
          <p:cNvPr id="9" name="Inhaltsplatzhalter 8" descr="Foto: Zwischen zwei Mauern verläuft ein Kanal. Der Kanal ist mit einem Bogen übermauert.">
            <a:extLst>
              <a:ext uri="{FF2B5EF4-FFF2-40B4-BE49-F238E27FC236}">
                <a16:creationId xmlns:a16="http://schemas.microsoft.com/office/drawing/2014/main" id="{301D3B8D-6524-5DEB-D7CB-E12B0B39ED0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274094"/>
            <a:ext cx="5181600" cy="3454400"/>
          </a:xfr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382533D-7A08-45DB-93F3-B333732E9EB8}"/>
              </a:ext>
            </a:extLst>
          </p:cNvPr>
          <p:cNvSpPr txBox="1"/>
          <p:nvPr/>
        </p:nvSpPr>
        <p:spPr>
          <a:xfrm>
            <a:off x="838198" y="5841302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Kanalisation hinter dem Haus Sperber. Foto: Norbert Miguletz. Jüdisches Museum Frankfurt.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nhaltsplatzhalter 12" descr="Foto: Eine runde Kanalabdeckelung in einem Gehweg">
            <a:extLst>
              <a:ext uri="{FF2B5EF4-FFF2-40B4-BE49-F238E27FC236}">
                <a16:creationId xmlns:a16="http://schemas.microsoft.com/office/drawing/2014/main" id="{73BF6CF0-2936-BAB7-B0DA-3136379E99F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200" y="2274094"/>
            <a:ext cx="5181600" cy="3454400"/>
          </a:xfr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C315FCAC-8673-DF44-786C-B45A37991859}"/>
              </a:ext>
            </a:extLst>
          </p:cNvPr>
          <p:cNvSpPr txBox="1"/>
          <p:nvPr/>
        </p:nvSpPr>
        <p:spPr>
          <a:xfrm>
            <a:off x="6172199" y="5912130"/>
            <a:ext cx="5181601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 Kanaldeckel. Foto: Alexander Schlepper. Jüdisches Museum Frankfurt</a:t>
            </a:r>
            <a:r>
              <a:rPr lang="de-DE" sz="1000" dirty="0">
                <a:solidFill>
                  <a:srgbClr val="000000"/>
                </a:solidFill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r>
              <a:rPr lang="de-DE" sz="1000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e-DE" sz="1000" u="sng" kern="1200" dirty="0">
                <a:solidFill>
                  <a:srgbClr val="000000"/>
                </a:solidFill>
                <a:effectLst/>
                <a:latin typeface="Libre Baskerville" panose="02000000000000000000" pitchFamily="50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CC BY-SA 4.0</a:t>
            </a:r>
            <a:endParaRPr lang="de-DE" sz="1000" kern="100" dirty="0">
              <a:effectLst/>
              <a:latin typeface="Libre Baskerville" panose="02000000000000000000" pitchFamily="50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D31747-DDA2-6A57-6A67-7F3D77C3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fld id="{E000AFE4-1DDB-4119-878D-BE52311CFAA2}" type="slidenum">
              <a:rPr lang="de-DE" smtClean="0">
                <a:latin typeface="Libre Baskerville" panose="02000000000000000000" pitchFamily="50" charset="0"/>
              </a:rPr>
              <a:pPr>
                <a:lnSpc>
                  <a:spcPct val="114000"/>
                </a:lnSpc>
              </a:pPr>
              <a:t>9</a:t>
            </a:fld>
            <a:endParaRPr lang="de-DE">
              <a:latin typeface="Libre Baskervill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70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</Words>
  <Application>Microsoft Office PowerPoint</Application>
  <PresentationFormat>Breitbild</PresentationFormat>
  <Paragraphs>72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0" baseType="lpstr">
      <vt:lpstr>Aptos</vt:lpstr>
      <vt:lpstr>Aptos Display</vt:lpstr>
      <vt:lpstr>Arial</vt:lpstr>
      <vt:lpstr>Calibri</vt:lpstr>
      <vt:lpstr>Libre Baskerville</vt:lpstr>
      <vt:lpstr>Times New Roman</vt:lpstr>
      <vt:lpstr>Office</vt:lpstr>
      <vt:lpstr>Baden und Händewaschen, Kochen und Putzen</vt:lpstr>
      <vt:lpstr>Wasser</vt:lpstr>
      <vt:lpstr>Michel hält unsauber</vt:lpstr>
      <vt:lpstr>Bilderkarten</vt:lpstr>
      <vt:lpstr>1: Brunnen</vt:lpstr>
      <vt:lpstr>2: Wasserträger*in</vt:lpstr>
      <vt:lpstr>3: Wasserbecken</vt:lpstr>
      <vt:lpstr>4: Nachttopf</vt:lpstr>
      <vt:lpstr>5: Kanalisation</vt:lpstr>
      <vt:lpstr>6: Regenrinne</vt:lpstr>
      <vt:lpstr>7: Ritualbad (Mikwe)</vt:lpstr>
      <vt:lpstr>Arbeitsauftrag</vt:lpstr>
      <vt:lpstr>Ergebnisbesprechung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Wasser in der frühen Neuzeit</dc:title>
  <dc:creator>Alexander Schlepper</dc:creator>
  <cp:lastModifiedBy>Schmidt, Sophie</cp:lastModifiedBy>
  <cp:revision>19</cp:revision>
  <dcterms:created xsi:type="dcterms:W3CDTF">2024-02-07T15:52:18Z</dcterms:created>
  <dcterms:modified xsi:type="dcterms:W3CDTF">2025-03-11T20:08:03Z</dcterms:modified>
</cp:coreProperties>
</file>