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75" r:id="rId2"/>
    <p:sldId id="303" r:id="rId3"/>
    <p:sldId id="301" r:id="rId4"/>
    <p:sldId id="310" r:id="rId5"/>
    <p:sldId id="312" r:id="rId6"/>
    <p:sldId id="278" r:id="rId7"/>
    <p:sldId id="304" r:id="rId8"/>
    <p:sldId id="283" r:id="rId9"/>
    <p:sldId id="306"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05" r:id="rId23"/>
    <p:sldId id="287" r:id="rId24"/>
    <p:sldId id="286" r:id="rId25"/>
    <p:sldId id="276" r:id="rId26"/>
    <p:sldId id="288" r:id="rId27"/>
    <p:sldId id="289" r:id="rId28"/>
    <p:sldId id="293" r:id="rId29"/>
    <p:sldId id="294" r:id="rId30"/>
    <p:sldId id="290" r:id="rId31"/>
    <p:sldId id="292" r:id="rId32"/>
    <p:sldId id="277" r:id="rId33"/>
    <p:sldId id="280" r:id="rId34"/>
    <p:sldId id="329" r:id="rId35"/>
    <p:sldId id="281" r:id="rId36"/>
    <p:sldId id="285" r:id="rId37"/>
    <p:sldId id="295" r:id="rId38"/>
    <p:sldId id="327" r:id="rId39"/>
    <p:sldId id="271" r:id="rId40"/>
    <p:sldId id="273" r:id="rId41"/>
    <p:sldId id="274" r:id="rId42"/>
    <p:sldId id="313" r:id="rId43"/>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A4FC48-419D-C0C6-B322-32F1D27906CD}" name="Alexander Schlepper" initials="AS" userId="f9c779d21d9d07bb"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chmidt, Sophie" initials="SS" lastIdx="2" clrIdx="0">
    <p:extLst>
      <p:ext uri="{19B8F6BF-5375-455C-9EA6-DF929625EA0E}">
        <p15:presenceInfo xmlns:p15="http://schemas.microsoft.com/office/powerpoint/2012/main" userId="S-1-5-21-343818398-1979792683-725345543-1362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4660"/>
  </p:normalViewPr>
  <p:slideViewPr>
    <p:cSldViewPr snapToGrid="0">
      <p:cViewPr varScale="1">
        <p:scale>
          <a:sx n="120" d="100"/>
          <a:sy n="120" d="100"/>
        </p:scale>
        <p:origin x="77" y="139"/>
      </p:cViewPr>
      <p:guideLst/>
    </p:cSldViewPr>
  </p:slideViewPr>
  <p:notesTextViewPr>
    <p:cViewPr>
      <p:scale>
        <a:sx n="1" d="1"/>
        <a:sy n="1" d="1"/>
      </p:scale>
      <p:origin x="0" y="0"/>
    </p:cViewPr>
  </p:notesTextViewPr>
  <p:notesViewPr>
    <p:cSldViewPr snapToGrid="0">
      <p:cViewPr varScale="1">
        <p:scale>
          <a:sx n="57" d="100"/>
          <a:sy n="57" d="100"/>
        </p:scale>
        <p:origin x="2488" y="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F5BA5007-E405-4F1B-8209-26CB45585E92}" type="datetimeFigureOut">
              <a:rPr lang="de-DE" smtClean="0"/>
              <a:t>12.03.2025</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2811B2CE-9BC3-4070-A54F-DCEB6E5BAFA9}" type="slidenum">
              <a:rPr lang="de-DE" smtClean="0"/>
              <a:t>‹Nr.›</a:t>
            </a:fld>
            <a:endParaRPr lang="de-DE"/>
          </a:p>
        </p:txBody>
      </p:sp>
    </p:spTree>
    <p:extLst>
      <p:ext uri="{BB962C8B-B14F-4D97-AF65-F5344CB8AC3E}">
        <p14:creationId xmlns:p14="http://schemas.microsoft.com/office/powerpoint/2010/main" val="4224152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26</a:t>
            </a:fld>
            <a:endParaRPr lang="de-DE"/>
          </a:p>
        </p:txBody>
      </p:sp>
    </p:spTree>
    <p:extLst>
      <p:ext uri="{BB962C8B-B14F-4D97-AF65-F5344CB8AC3E}">
        <p14:creationId xmlns:p14="http://schemas.microsoft.com/office/powerpoint/2010/main" val="3898360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27</a:t>
            </a:fld>
            <a:endParaRPr lang="de-DE"/>
          </a:p>
        </p:txBody>
      </p:sp>
    </p:spTree>
    <p:extLst>
      <p:ext uri="{BB962C8B-B14F-4D97-AF65-F5344CB8AC3E}">
        <p14:creationId xmlns:p14="http://schemas.microsoft.com/office/powerpoint/2010/main" val="983920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28</a:t>
            </a:fld>
            <a:endParaRPr lang="de-DE"/>
          </a:p>
        </p:txBody>
      </p:sp>
    </p:spTree>
    <p:extLst>
      <p:ext uri="{BB962C8B-B14F-4D97-AF65-F5344CB8AC3E}">
        <p14:creationId xmlns:p14="http://schemas.microsoft.com/office/powerpoint/2010/main" val="1854557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29</a:t>
            </a:fld>
            <a:endParaRPr lang="de-DE"/>
          </a:p>
        </p:txBody>
      </p:sp>
    </p:spTree>
    <p:extLst>
      <p:ext uri="{BB962C8B-B14F-4D97-AF65-F5344CB8AC3E}">
        <p14:creationId xmlns:p14="http://schemas.microsoft.com/office/powerpoint/2010/main" val="490684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30</a:t>
            </a:fld>
            <a:endParaRPr lang="de-DE"/>
          </a:p>
        </p:txBody>
      </p:sp>
    </p:spTree>
    <p:extLst>
      <p:ext uri="{BB962C8B-B14F-4D97-AF65-F5344CB8AC3E}">
        <p14:creationId xmlns:p14="http://schemas.microsoft.com/office/powerpoint/2010/main" val="1418174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31</a:t>
            </a:fld>
            <a:endParaRPr lang="de-DE"/>
          </a:p>
        </p:txBody>
      </p:sp>
    </p:spTree>
    <p:extLst>
      <p:ext uri="{BB962C8B-B14F-4D97-AF65-F5344CB8AC3E}">
        <p14:creationId xmlns:p14="http://schemas.microsoft.com/office/powerpoint/2010/main" val="210204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33</a:t>
            </a:fld>
            <a:endParaRPr lang="de-DE"/>
          </a:p>
        </p:txBody>
      </p:sp>
    </p:spTree>
    <p:extLst>
      <p:ext uri="{BB962C8B-B14F-4D97-AF65-F5344CB8AC3E}">
        <p14:creationId xmlns:p14="http://schemas.microsoft.com/office/powerpoint/2010/main" val="3806754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811B2CE-9BC3-4070-A54F-DCEB6E5BAFA9}" type="slidenum">
              <a:rPr lang="de-DE" smtClean="0"/>
              <a:t>37</a:t>
            </a:fld>
            <a:endParaRPr lang="de-DE"/>
          </a:p>
        </p:txBody>
      </p:sp>
    </p:spTree>
    <p:extLst>
      <p:ext uri="{BB962C8B-B14F-4D97-AF65-F5344CB8AC3E}">
        <p14:creationId xmlns:p14="http://schemas.microsoft.com/office/powerpoint/2010/main" val="1072307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A1AA56-335A-325F-A454-3ADDD4095A1C}"/>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C1242DA0-0806-A258-09C7-23E75B1B65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4477B57A-722B-FE1E-C8F0-07644C2596F7}"/>
              </a:ext>
            </a:extLst>
          </p:cNvPr>
          <p:cNvSpPr>
            <a:spLocks noGrp="1"/>
          </p:cNvSpPr>
          <p:nvPr>
            <p:ph type="dt" sz="half" idx="10"/>
          </p:nvPr>
        </p:nvSpPr>
        <p:spPr/>
        <p:txBody>
          <a:bodyPr/>
          <a:lstStyle/>
          <a:p>
            <a:fld id="{4887A22F-7EE9-4486-86EE-997CB71C0DF8}" type="datetime1">
              <a:rPr lang="de-DE" smtClean="0"/>
              <a:t>12.03.2025</a:t>
            </a:fld>
            <a:endParaRPr lang="de-DE"/>
          </a:p>
        </p:txBody>
      </p:sp>
      <p:sp>
        <p:nvSpPr>
          <p:cNvPr id="5" name="Fußzeilenplatzhalter 4">
            <a:extLst>
              <a:ext uri="{FF2B5EF4-FFF2-40B4-BE49-F238E27FC236}">
                <a16:creationId xmlns:a16="http://schemas.microsoft.com/office/drawing/2014/main" id="{7604E9C3-64C1-0AAE-9454-75641A03A0F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F91F518-838F-E716-8DE9-E5991C1A8812}"/>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2007922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DE62FA-2244-DA8C-43A4-4ADFB42DDBD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A66DF890-E38F-AB9F-58F3-F7CFFB5BE2CE}"/>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F2A4CAA-37FD-A750-E274-3D06704D9CD5}"/>
              </a:ext>
            </a:extLst>
          </p:cNvPr>
          <p:cNvSpPr>
            <a:spLocks noGrp="1"/>
          </p:cNvSpPr>
          <p:nvPr>
            <p:ph type="dt" sz="half" idx="10"/>
          </p:nvPr>
        </p:nvSpPr>
        <p:spPr/>
        <p:txBody>
          <a:bodyPr/>
          <a:lstStyle/>
          <a:p>
            <a:fld id="{95219407-B261-47D3-97A8-4925C5887BD6}" type="datetime1">
              <a:rPr lang="de-DE" smtClean="0"/>
              <a:t>12.03.2025</a:t>
            </a:fld>
            <a:endParaRPr lang="de-DE"/>
          </a:p>
        </p:txBody>
      </p:sp>
      <p:sp>
        <p:nvSpPr>
          <p:cNvPr id="5" name="Fußzeilenplatzhalter 4">
            <a:extLst>
              <a:ext uri="{FF2B5EF4-FFF2-40B4-BE49-F238E27FC236}">
                <a16:creationId xmlns:a16="http://schemas.microsoft.com/office/drawing/2014/main" id="{2D18ABB5-8B24-85D1-A8E6-F3898F2B23C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12B13A6-0B0F-4513-D13A-9098467070C6}"/>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4092552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0A6024FD-24D0-DF6D-6541-034DC7E94B96}"/>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96BC02B0-684D-8D45-80CE-DE1F21FE08E9}"/>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1A8D8D-EE80-0F8D-8635-F6287CF31D38}"/>
              </a:ext>
            </a:extLst>
          </p:cNvPr>
          <p:cNvSpPr>
            <a:spLocks noGrp="1"/>
          </p:cNvSpPr>
          <p:nvPr>
            <p:ph type="dt" sz="half" idx="10"/>
          </p:nvPr>
        </p:nvSpPr>
        <p:spPr/>
        <p:txBody>
          <a:bodyPr/>
          <a:lstStyle/>
          <a:p>
            <a:fld id="{01FA1DBB-9191-4F06-89AA-0F24BAEDD973}" type="datetime1">
              <a:rPr lang="de-DE" smtClean="0"/>
              <a:t>12.03.2025</a:t>
            </a:fld>
            <a:endParaRPr lang="de-DE"/>
          </a:p>
        </p:txBody>
      </p:sp>
      <p:sp>
        <p:nvSpPr>
          <p:cNvPr id="5" name="Fußzeilenplatzhalter 4">
            <a:extLst>
              <a:ext uri="{FF2B5EF4-FFF2-40B4-BE49-F238E27FC236}">
                <a16:creationId xmlns:a16="http://schemas.microsoft.com/office/drawing/2014/main" id="{015EC975-E3D4-431F-A47A-E1722C4972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C56106F-0D39-FB51-8B35-AA76D52CAC09}"/>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915026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F9F024-E3A0-62D1-721C-2DBE3F5D14CB}"/>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CEEE377-33FA-E5B3-2FB6-67AA7A1D70F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F1F52FE-A78F-33A1-DCDA-C7CAD5D3E849}"/>
              </a:ext>
            </a:extLst>
          </p:cNvPr>
          <p:cNvSpPr>
            <a:spLocks noGrp="1"/>
          </p:cNvSpPr>
          <p:nvPr>
            <p:ph type="dt" sz="half" idx="10"/>
          </p:nvPr>
        </p:nvSpPr>
        <p:spPr/>
        <p:txBody>
          <a:bodyPr/>
          <a:lstStyle/>
          <a:p>
            <a:fld id="{C9DA8948-1956-4D5B-A3DB-90227B8762F5}" type="datetime1">
              <a:rPr lang="de-DE" smtClean="0"/>
              <a:t>12.03.2025</a:t>
            </a:fld>
            <a:endParaRPr lang="de-DE"/>
          </a:p>
        </p:txBody>
      </p:sp>
      <p:sp>
        <p:nvSpPr>
          <p:cNvPr id="5" name="Fußzeilenplatzhalter 4">
            <a:extLst>
              <a:ext uri="{FF2B5EF4-FFF2-40B4-BE49-F238E27FC236}">
                <a16:creationId xmlns:a16="http://schemas.microsoft.com/office/drawing/2014/main" id="{AA8DB74D-83A2-D2BA-F0F6-9A553DBA76C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77B7A73-DD26-5A92-DE97-79638263AAD4}"/>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3554576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6852F5-77DE-0705-4F7A-8821DCF0B250}"/>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533698C5-9A90-DE2B-F3E7-55369B849A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B6C0432-C4E3-2731-BCA3-111746B81A14}"/>
              </a:ext>
            </a:extLst>
          </p:cNvPr>
          <p:cNvSpPr>
            <a:spLocks noGrp="1"/>
          </p:cNvSpPr>
          <p:nvPr>
            <p:ph type="dt" sz="half" idx="10"/>
          </p:nvPr>
        </p:nvSpPr>
        <p:spPr/>
        <p:txBody>
          <a:bodyPr/>
          <a:lstStyle/>
          <a:p>
            <a:fld id="{16714214-BDA0-4959-8F01-331380BE0CAB}" type="datetime1">
              <a:rPr lang="de-DE" smtClean="0"/>
              <a:t>12.03.2025</a:t>
            </a:fld>
            <a:endParaRPr lang="de-DE"/>
          </a:p>
        </p:txBody>
      </p:sp>
      <p:sp>
        <p:nvSpPr>
          <p:cNvPr id="5" name="Fußzeilenplatzhalter 4">
            <a:extLst>
              <a:ext uri="{FF2B5EF4-FFF2-40B4-BE49-F238E27FC236}">
                <a16:creationId xmlns:a16="http://schemas.microsoft.com/office/drawing/2014/main" id="{B51E2324-E891-5A6B-13A7-536DA66AE26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3E731FE-3667-136B-4456-54FA49ABD9AC}"/>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1939006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54BB9E-75CA-CC66-CFE3-959A5444449E}"/>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A94C044-656E-167F-8DAD-F4378539649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1AD5814-40E9-C3F2-F458-31DFD270845F}"/>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67E0369-E473-DB7D-D319-438FD4FBB8BA}"/>
              </a:ext>
            </a:extLst>
          </p:cNvPr>
          <p:cNvSpPr>
            <a:spLocks noGrp="1"/>
          </p:cNvSpPr>
          <p:nvPr>
            <p:ph type="dt" sz="half" idx="10"/>
          </p:nvPr>
        </p:nvSpPr>
        <p:spPr/>
        <p:txBody>
          <a:bodyPr/>
          <a:lstStyle/>
          <a:p>
            <a:fld id="{B35DDEC4-DF3F-499A-9228-E244093765F5}" type="datetime1">
              <a:rPr lang="de-DE" smtClean="0"/>
              <a:t>12.03.2025</a:t>
            </a:fld>
            <a:endParaRPr lang="de-DE"/>
          </a:p>
        </p:txBody>
      </p:sp>
      <p:sp>
        <p:nvSpPr>
          <p:cNvPr id="6" name="Fußzeilenplatzhalter 5">
            <a:extLst>
              <a:ext uri="{FF2B5EF4-FFF2-40B4-BE49-F238E27FC236}">
                <a16:creationId xmlns:a16="http://schemas.microsoft.com/office/drawing/2014/main" id="{36CB4A46-A78E-FAAF-F4DB-51BF5CF17C4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91225A8-A855-0CE7-A2E9-AFB9216E6AD9}"/>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2444549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9D4B4A-F775-AEED-07C2-59B519AB0E5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74593A7E-A98B-B56C-9CCB-951EEAE692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ABFBF91-ED3C-7E11-318D-93118CAF178E}"/>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74760713-9FA2-8359-B960-798E2A36CB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1EC7A31-9201-4523-A06E-D92282220BD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D76551C2-5B3A-574C-E2FE-800C396A6AE1}"/>
              </a:ext>
            </a:extLst>
          </p:cNvPr>
          <p:cNvSpPr>
            <a:spLocks noGrp="1"/>
          </p:cNvSpPr>
          <p:nvPr>
            <p:ph type="dt" sz="half" idx="10"/>
          </p:nvPr>
        </p:nvSpPr>
        <p:spPr/>
        <p:txBody>
          <a:bodyPr/>
          <a:lstStyle/>
          <a:p>
            <a:fld id="{127ABEC6-0B93-4265-97E3-A0AF21B512A3}" type="datetime1">
              <a:rPr lang="de-DE" smtClean="0"/>
              <a:t>12.03.2025</a:t>
            </a:fld>
            <a:endParaRPr lang="de-DE"/>
          </a:p>
        </p:txBody>
      </p:sp>
      <p:sp>
        <p:nvSpPr>
          <p:cNvPr id="8" name="Fußzeilenplatzhalter 7">
            <a:extLst>
              <a:ext uri="{FF2B5EF4-FFF2-40B4-BE49-F238E27FC236}">
                <a16:creationId xmlns:a16="http://schemas.microsoft.com/office/drawing/2014/main" id="{1C2BD1AF-DF7E-05FC-7C7F-7A8C0194F94F}"/>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65DCC6-EE36-F453-E3B9-0DD0EBB3AED4}"/>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1903390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BB689E-A5E1-4D5C-FCC7-A2F3560E432C}"/>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5B7F8BD6-5A6F-6944-89B5-DA5CE41052CC}"/>
              </a:ext>
            </a:extLst>
          </p:cNvPr>
          <p:cNvSpPr>
            <a:spLocks noGrp="1"/>
          </p:cNvSpPr>
          <p:nvPr>
            <p:ph type="dt" sz="half" idx="10"/>
          </p:nvPr>
        </p:nvSpPr>
        <p:spPr/>
        <p:txBody>
          <a:bodyPr/>
          <a:lstStyle/>
          <a:p>
            <a:fld id="{8AE667A2-700B-453B-8EDF-CE77C63D03DF}" type="datetime1">
              <a:rPr lang="de-DE" smtClean="0"/>
              <a:t>12.03.2025</a:t>
            </a:fld>
            <a:endParaRPr lang="de-DE"/>
          </a:p>
        </p:txBody>
      </p:sp>
      <p:sp>
        <p:nvSpPr>
          <p:cNvPr id="4" name="Fußzeilenplatzhalter 3">
            <a:extLst>
              <a:ext uri="{FF2B5EF4-FFF2-40B4-BE49-F238E27FC236}">
                <a16:creationId xmlns:a16="http://schemas.microsoft.com/office/drawing/2014/main" id="{45354337-AE67-E019-4365-893C7834CAB3}"/>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6EE42414-B55B-5793-49F8-8035301B5741}"/>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2169915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4F9F8A1-4881-8FC9-05DC-83BAA00FE48B}"/>
              </a:ext>
            </a:extLst>
          </p:cNvPr>
          <p:cNvSpPr>
            <a:spLocks noGrp="1"/>
          </p:cNvSpPr>
          <p:nvPr>
            <p:ph type="dt" sz="half" idx="10"/>
          </p:nvPr>
        </p:nvSpPr>
        <p:spPr/>
        <p:txBody>
          <a:bodyPr/>
          <a:lstStyle/>
          <a:p>
            <a:fld id="{12D17080-2189-46D8-9C77-3822697A69CB}" type="datetime1">
              <a:rPr lang="de-DE" smtClean="0"/>
              <a:t>12.03.2025</a:t>
            </a:fld>
            <a:endParaRPr lang="de-DE"/>
          </a:p>
        </p:txBody>
      </p:sp>
      <p:sp>
        <p:nvSpPr>
          <p:cNvPr id="3" name="Fußzeilenplatzhalter 2">
            <a:extLst>
              <a:ext uri="{FF2B5EF4-FFF2-40B4-BE49-F238E27FC236}">
                <a16:creationId xmlns:a16="http://schemas.microsoft.com/office/drawing/2014/main" id="{7D9A405B-25EE-5823-8D74-54196564DF7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F9E6F79-9C14-AB50-5053-D4884C2DDA20}"/>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4012505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33874B-A23A-E2B2-BFAB-A5D2A87B865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AD7B9FC-7F8A-58D4-BF90-8C2DA4CE57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BFF7D656-F119-B4C1-7F55-0E372D863C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400B6DA-F736-0B45-3B8B-DD55574E2503}"/>
              </a:ext>
            </a:extLst>
          </p:cNvPr>
          <p:cNvSpPr>
            <a:spLocks noGrp="1"/>
          </p:cNvSpPr>
          <p:nvPr>
            <p:ph type="dt" sz="half" idx="10"/>
          </p:nvPr>
        </p:nvSpPr>
        <p:spPr/>
        <p:txBody>
          <a:bodyPr/>
          <a:lstStyle/>
          <a:p>
            <a:fld id="{9CAB240D-D687-46E0-9E33-BD9A3B40A9FE}" type="datetime1">
              <a:rPr lang="de-DE" smtClean="0"/>
              <a:t>12.03.2025</a:t>
            </a:fld>
            <a:endParaRPr lang="de-DE"/>
          </a:p>
        </p:txBody>
      </p:sp>
      <p:sp>
        <p:nvSpPr>
          <p:cNvPr id="6" name="Fußzeilenplatzhalter 5">
            <a:extLst>
              <a:ext uri="{FF2B5EF4-FFF2-40B4-BE49-F238E27FC236}">
                <a16:creationId xmlns:a16="http://schemas.microsoft.com/office/drawing/2014/main" id="{5306230E-F3D7-44EA-87A2-5CC0DB5DFCA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019A26-72D6-7C68-C2E0-7CD6B2F13D1C}"/>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3477317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EFD56-765A-4C8E-E50C-DCA1036E0F9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E3A8EC52-6593-4A28-7A09-526BC10D22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FA0F822F-0F91-A1B8-FDE6-E1B8072A0D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9B409A8-5C2D-F821-7E90-8526B14DE16E}"/>
              </a:ext>
            </a:extLst>
          </p:cNvPr>
          <p:cNvSpPr>
            <a:spLocks noGrp="1"/>
          </p:cNvSpPr>
          <p:nvPr>
            <p:ph type="dt" sz="half" idx="10"/>
          </p:nvPr>
        </p:nvSpPr>
        <p:spPr/>
        <p:txBody>
          <a:bodyPr/>
          <a:lstStyle/>
          <a:p>
            <a:fld id="{18165D14-31FD-4DC7-99DD-8B4A2DD9CEFB}" type="datetime1">
              <a:rPr lang="de-DE" smtClean="0"/>
              <a:t>12.03.2025</a:t>
            </a:fld>
            <a:endParaRPr lang="de-DE"/>
          </a:p>
        </p:txBody>
      </p:sp>
      <p:sp>
        <p:nvSpPr>
          <p:cNvPr id="6" name="Fußzeilenplatzhalter 5">
            <a:extLst>
              <a:ext uri="{FF2B5EF4-FFF2-40B4-BE49-F238E27FC236}">
                <a16:creationId xmlns:a16="http://schemas.microsoft.com/office/drawing/2014/main" id="{7A0E3906-CD25-C2C5-A719-F79D55D8049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B2109AD-892C-8AAB-19EE-C6E3C64EE27E}"/>
              </a:ext>
            </a:extLst>
          </p:cNvPr>
          <p:cNvSpPr>
            <a:spLocks noGrp="1"/>
          </p:cNvSpPr>
          <p:nvPr>
            <p:ph type="sldNum" sz="quarter" idx="12"/>
          </p:nvPr>
        </p:nvSpPr>
        <p:spPr/>
        <p:txBody>
          <a:bodyPr/>
          <a:lstStyle/>
          <a:p>
            <a:fld id="{C2E247BB-96DB-4A6A-AAE1-A5F4D1F14785}" type="slidenum">
              <a:rPr lang="de-DE" smtClean="0"/>
              <a:t>‹Nr.›</a:t>
            </a:fld>
            <a:endParaRPr lang="de-DE"/>
          </a:p>
        </p:txBody>
      </p:sp>
    </p:spTree>
    <p:extLst>
      <p:ext uri="{BB962C8B-B14F-4D97-AF65-F5344CB8AC3E}">
        <p14:creationId xmlns:p14="http://schemas.microsoft.com/office/powerpoint/2010/main" val="409772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9CF6C84-4634-D3DF-7A99-A646D3A7C6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9BCA4229-19C6-6EB6-7DF6-35C423220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02CA1E0-F6C2-1061-4CD3-708B1D2C25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24700-BF67-4129-8D3B-CB722ECE47CD}" type="datetime1">
              <a:rPr lang="de-DE" smtClean="0"/>
              <a:t>12.03.2025</a:t>
            </a:fld>
            <a:endParaRPr lang="de-DE"/>
          </a:p>
        </p:txBody>
      </p:sp>
      <p:sp>
        <p:nvSpPr>
          <p:cNvPr id="5" name="Fußzeilenplatzhalter 4">
            <a:extLst>
              <a:ext uri="{FF2B5EF4-FFF2-40B4-BE49-F238E27FC236}">
                <a16:creationId xmlns:a16="http://schemas.microsoft.com/office/drawing/2014/main" id="{C8137B9A-2C4E-DB77-AE2A-A53942870D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2DC897B-36DD-01C5-76F5-01EE431575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E247BB-96DB-4A6A-AAE1-A5F4D1F14785}" type="slidenum">
              <a:rPr lang="de-DE" smtClean="0"/>
              <a:t>‹Nr.›</a:t>
            </a:fld>
            <a:endParaRPr lang="de-DE"/>
          </a:p>
        </p:txBody>
      </p:sp>
    </p:spTree>
    <p:extLst>
      <p:ext uri="{BB962C8B-B14F-4D97-AF65-F5344CB8AC3E}">
        <p14:creationId xmlns:p14="http://schemas.microsoft.com/office/powerpoint/2010/main" val="21980234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juedischesmuseum.de/" TargetMode="External"/><Relationship Id="rId2" Type="http://schemas.openxmlformats.org/officeDocument/2006/relationships/hyperlink" Target="https://creativecommons.org/licenses/by-sa/4.0/legalcode" TargetMode="Externa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openstreetmap.org/copyright"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openstreetmap.org/copyrigh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png"/><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15FC685-4F72-3AB0-C635-DA1396363AB2}"/>
              </a:ext>
            </a:extLst>
          </p:cNvPr>
          <p:cNvSpPr>
            <a:spLocks noGrp="1"/>
          </p:cNvSpPr>
          <p:nvPr>
            <p:ph type="ctrTitle"/>
          </p:nvPr>
        </p:nvSpPr>
        <p:spPr/>
        <p:txBody>
          <a:bodyPr>
            <a:normAutofit fontScale="90000"/>
          </a:bodyPr>
          <a:lstStyle/>
          <a:p>
            <a:pPr>
              <a:lnSpc>
                <a:spcPct val="114000"/>
              </a:lnSpc>
            </a:pPr>
            <a:r>
              <a:rPr lang="de-DE" dirty="0">
                <a:latin typeface="Libre Baskerville" panose="02000000000000000000" pitchFamily="50" charset="0"/>
              </a:rPr>
              <a:t>Museum Judengasse:</a:t>
            </a:r>
            <a:br>
              <a:rPr lang="de-DE" dirty="0">
                <a:latin typeface="Libre Baskerville" panose="02000000000000000000" pitchFamily="50" charset="0"/>
              </a:rPr>
            </a:br>
            <a:r>
              <a:rPr lang="de-DE" dirty="0">
                <a:latin typeface="Libre Baskerville" panose="02000000000000000000" pitchFamily="50" charset="0"/>
              </a:rPr>
              <a:t>Was hat das mit mir zu tun?</a:t>
            </a:r>
          </a:p>
        </p:txBody>
      </p:sp>
      <p:sp>
        <p:nvSpPr>
          <p:cNvPr id="5" name="Untertitel 4">
            <a:extLst>
              <a:ext uri="{FF2B5EF4-FFF2-40B4-BE49-F238E27FC236}">
                <a16:creationId xmlns:a16="http://schemas.microsoft.com/office/drawing/2014/main" id="{EF6A6158-BF76-E09C-1FED-9360F59FA847}"/>
              </a:ext>
            </a:extLst>
          </p:cNvPr>
          <p:cNvSpPr>
            <a:spLocks noGrp="1"/>
          </p:cNvSpPr>
          <p:nvPr>
            <p:ph type="subTitle" idx="1"/>
          </p:nvPr>
        </p:nvSpPr>
        <p:spPr>
          <a:xfrm>
            <a:off x="2885123" y="5924549"/>
            <a:ext cx="8538528" cy="614363"/>
          </a:xfrm>
        </p:spPr>
        <p:txBody>
          <a:bodyPr>
            <a:noAutofit/>
          </a:bodyPr>
          <a:lstStyle/>
          <a:p>
            <a:pPr lvl="0" algn="l" eaLnBrk="0" fontAlgn="base" hangingPunct="0">
              <a:lnSpc>
                <a:spcPct val="134000"/>
              </a:lnSpc>
              <a:spcBef>
                <a:spcPct val="0"/>
              </a:spcBef>
              <a:spcAft>
                <a:spcPct val="0"/>
              </a:spcAft>
            </a:pPr>
            <a:r>
              <a:rPr lang="de-DE" altLang="de-DE" sz="900" dirty="0">
                <a:latin typeface="Libre Baskerville" panose="02000000000000000000" pitchFamily="50" charset="0"/>
                <a:ea typeface="Calibri" panose="020F0502020204030204" pitchFamily="34" charset="0"/>
                <a:cs typeface="Times New Roman" panose="02020603050405020304" pitchFamily="18" charset="0"/>
              </a:rPr>
              <a:t>Diese Präsentation steht, wo nicht anders angegeben, unter der </a:t>
            </a:r>
            <a:r>
              <a:rPr lang="de-DE" altLang="de-DE" sz="900" dirty="0">
                <a:latin typeface="Libre Baskerville" panose="02000000000000000000" pitchFamily="50" charset="0"/>
                <a:ea typeface="Calibri" panose="020F0502020204030204" pitchFamily="34" charset="0"/>
                <a:cs typeface="Times New Roman" panose="02020603050405020304" pitchFamily="18" charset="0"/>
                <a:hlinkClick r:id="rId2">
                  <a:extLst>
                    <a:ext uri="{A12FA001-AC4F-418D-AE19-62706E023703}">
                      <ahyp:hlinkClr xmlns="" xmlns:ahyp="http://schemas.microsoft.com/office/drawing/2018/hyperlinkcolor" val="tx"/>
                    </a:ext>
                  </a:extLst>
                </a:hlinkClick>
              </a:rPr>
              <a:t>CC BY </a:t>
            </a:r>
            <a:r>
              <a:rPr lang="de-DE" altLang="de-DE" sz="900" dirty="0" smtClean="0">
                <a:latin typeface="Libre Baskerville" panose="02000000000000000000" pitchFamily="50" charset="0"/>
                <a:ea typeface="Calibri" panose="020F0502020204030204" pitchFamily="34" charset="0"/>
                <a:cs typeface="Times New Roman" panose="02020603050405020304" pitchFamily="18" charset="0"/>
                <a:hlinkClick r:id="rId2">
                  <a:extLst>
                    <a:ext uri="{A12FA001-AC4F-418D-AE19-62706E023703}">
                      <ahyp:hlinkClr xmlns="" xmlns:ahyp="http://schemas.microsoft.com/office/drawing/2018/hyperlinkcolor" val="tx"/>
                    </a:ext>
                  </a:extLst>
                </a:hlinkClick>
              </a:rPr>
              <a:t>4.0-Lizenz</a:t>
            </a:r>
            <a:r>
              <a:rPr lang="de-DE" altLang="de-DE" sz="900" dirty="0" smtClean="0">
                <a:latin typeface="Libre Baskerville" panose="02000000000000000000" pitchFamily="50" charset="0"/>
                <a:ea typeface="Calibri" panose="020F0502020204030204" pitchFamily="34" charset="0"/>
                <a:cs typeface="Times New Roman" panose="02020603050405020304" pitchFamily="18" charset="0"/>
              </a:rPr>
              <a:t>. </a:t>
            </a:r>
            <a:r>
              <a:rPr lang="de-DE" altLang="de-DE" sz="900" dirty="0" smtClean="0">
                <a:latin typeface="Libre Baskerville" panose="02000000000000000000" pitchFamily="50" charset="0"/>
                <a:ea typeface="Calibri" panose="020F0502020204030204" pitchFamily="34" charset="0"/>
                <a:cs typeface="Times New Roman" panose="02020603050405020304" pitchFamily="18" charset="0"/>
                <a:hlinkClick r:id="rId2"/>
              </a:rPr>
              <a:t>https</a:t>
            </a:r>
            <a:r>
              <a:rPr lang="de-DE" altLang="de-DE" sz="900" dirty="0">
                <a:latin typeface="Libre Baskerville" panose="02000000000000000000" pitchFamily="50" charset="0"/>
                <a:ea typeface="Calibri" panose="020F0502020204030204" pitchFamily="34" charset="0"/>
                <a:cs typeface="Times New Roman" panose="02020603050405020304" pitchFamily="18" charset="0"/>
                <a:hlinkClick r:id="rId2"/>
              </a:rPr>
              <a:t>://creativecommons.org/licenses/by-sa/4.0/legalcode</a:t>
            </a:r>
            <a:endParaRPr lang="de-DE" altLang="de-DE" sz="900" dirty="0">
              <a:latin typeface="Libre Baskerville" panose="02000000000000000000" pitchFamily="50" charset="0"/>
              <a:ea typeface="Calibri" panose="020F0502020204030204" pitchFamily="34" charset="0"/>
              <a:cs typeface="Times New Roman" panose="02020603050405020304" pitchFamily="18" charset="0"/>
            </a:endParaRPr>
          </a:p>
          <a:p>
            <a:pPr lvl="0" algn="l" eaLnBrk="0" fontAlgn="base" hangingPunct="0">
              <a:lnSpc>
                <a:spcPct val="134000"/>
              </a:lnSpc>
              <a:spcBef>
                <a:spcPct val="0"/>
              </a:spcBef>
              <a:spcAft>
                <a:spcPct val="0"/>
              </a:spcAft>
            </a:pPr>
            <a:r>
              <a:rPr lang="de-DE" altLang="de-DE" sz="900" dirty="0">
                <a:latin typeface="Libre Baskerville" panose="02000000000000000000" pitchFamily="50" charset="0"/>
                <a:ea typeface="Calibri" panose="020F0502020204030204" pitchFamily="34" charset="0"/>
                <a:cs typeface="Times New Roman" panose="02020603050405020304" pitchFamily="18" charset="0"/>
              </a:rPr>
              <a:t>Der Name des Urhebers soll bei einer Weiterverwendung wie folgt genannt werden: Alexander Schlepper, </a:t>
            </a:r>
            <a:r>
              <a:rPr lang="de-DE" altLang="de-DE" sz="900" dirty="0">
                <a:latin typeface="Libre Baskerville" panose="02000000000000000000" pitchFamily="50" charset="0"/>
                <a:ea typeface="Calibri" panose="020F0502020204030204" pitchFamily="34" charset="0"/>
                <a:cs typeface="Times New Roman" panose="02020603050405020304" pitchFamily="18" charset="0"/>
                <a:hlinkClick r:id="rId3">
                  <a:extLst>
                    <a:ext uri="{A12FA001-AC4F-418D-AE19-62706E023703}">
                      <ahyp:hlinkClr xmlns="" xmlns:ahyp="http://schemas.microsoft.com/office/drawing/2018/hyperlinkcolor" val="tx"/>
                    </a:ext>
                  </a:extLst>
                </a:hlinkClick>
              </a:rPr>
              <a:t>Jüdisches Museum Frankfurt</a:t>
            </a:r>
            <a:r>
              <a:rPr lang="de-DE" altLang="de-DE" sz="900" i="1" dirty="0">
                <a:latin typeface="Libre Baskerville" panose="02000000000000000000" pitchFamily="50" charset="0"/>
                <a:ea typeface="Calibri" panose="020F0502020204030204" pitchFamily="34" charset="0"/>
                <a:cs typeface="Times New Roman" panose="02020603050405020304" pitchFamily="18" charset="0"/>
              </a:rPr>
              <a:t>.</a:t>
            </a:r>
          </a:p>
        </p:txBody>
      </p:sp>
      <p:pic>
        <p:nvPicPr>
          <p:cNvPr id="2049" name="Grafik 5">
            <a:extLst>
              <a:ext uri="{FF2B5EF4-FFF2-40B4-BE49-F238E27FC236}">
                <a16:creationId xmlns:a16="http://schemas.microsoft.com/office/drawing/2014/main" id="{1E023FDD-C498-4776-A3A5-7177B5A49B7E}"/>
              </a:ext>
              <a:ext uri="{C183D7F6-B498-43B3-948B-1728B52AA6E4}">
                <adec:decorative xmlns="" xmlns:adec="http://schemas.microsoft.com/office/drawing/2017/decorative" val="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62759" y="5988050"/>
            <a:ext cx="1052513" cy="368300"/>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a:extLst>
              <a:ext uri="{FF2B5EF4-FFF2-40B4-BE49-F238E27FC236}">
                <a16:creationId xmlns:a16="http://schemas.microsoft.com/office/drawing/2014/main" id="{8245A288-D47F-D1E1-7B0E-D0D841E01640}"/>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1</a:t>
            </a:fld>
            <a:endParaRPr lang="de-DE" dirty="0">
              <a:latin typeface="Libre Baskerville" panose="02000000000000000000" pitchFamily="50" charset="0"/>
            </a:endParaRPr>
          </a:p>
        </p:txBody>
      </p:sp>
    </p:spTree>
    <p:extLst>
      <p:ext uri="{BB962C8B-B14F-4D97-AF65-F5344CB8AC3E}">
        <p14:creationId xmlns:p14="http://schemas.microsoft.com/office/powerpoint/2010/main" val="521556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B03819-10CD-680A-87B5-05D532397054}"/>
              </a:ext>
            </a:extLst>
          </p:cNvPr>
          <p:cNvSpPr>
            <a:spLocks noGrp="1"/>
          </p:cNvSpPr>
          <p:nvPr>
            <p:ph type="title"/>
          </p:nvPr>
        </p:nvSpPr>
        <p:spPr/>
        <p:txBody>
          <a:bodyPr/>
          <a:lstStyle/>
          <a:p>
            <a:r>
              <a:rPr lang="de-DE" dirty="0">
                <a:latin typeface="Libre Baskerville" panose="02000000000000000000" pitchFamily="50" charset="0"/>
              </a:rPr>
              <a:t>Objekt 1</a:t>
            </a:r>
          </a:p>
        </p:txBody>
      </p:sp>
      <p:pic>
        <p:nvPicPr>
          <p:cNvPr id="12" name="Inhaltsplatzhalter 6" descr="Schwarz-Weiß-Fotografie: Eine Gruppe Menschen mit Bannern posiert für die Kamera. Auf den Bannern steht unter anderem „Diskutieren statt Betonieren“, „Macht Geschichte nicht zunichte“ und „Keine Zukunft ohne Vergangenheit“.">
            <a:extLst>
              <a:ext uri="{FF2B5EF4-FFF2-40B4-BE49-F238E27FC236}">
                <a16:creationId xmlns:a16="http://schemas.microsoft.com/office/drawing/2014/main" id="{396D68CD-866D-A6F1-7C8F-79D6564F565F}"/>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248499" y="1825625"/>
            <a:ext cx="5695002" cy="4351338"/>
          </a:xfrm>
        </p:spPr>
      </p:pic>
      <p:sp>
        <p:nvSpPr>
          <p:cNvPr id="8" name="Textfeld 7">
            <a:extLst>
              <a:ext uri="{FF2B5EF4-FFF2-40B4-BE49-F238E27FC236}">
                <a16:creationId xmlns:a16="http://schemas.microsoft.com/office/drawing/2014/main" id="{A8CE0922-58FD-91A2-C4EE-F9869D26EBEC}"/>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C1D22AE2-ECC1-8123-9195-B75FC249D150}"/>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10</a:t>
            </a:fld>
            <a:endParaRPr lang="de-DE">
              <a:latin typeface="Libre Baskerville" panose="02000000000000000000" pitchFamily="50" charset="0"/>
            </a:endParaRPr>
          </a:p>
        </p:txBody>
      </p:sp>
    </p:spTree>
    <p:extLst>
      <p:ext uri="{BB962C8B-B14F-4D97-AF65-F5344CB8AC3E}">
        <p14:creationId xmlns:p14="http://schemas.microsoft.com/office/powerpoint/2010/main" val="2590185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5645C2-3824-1934-B75B-4A084D4AABCD}"/>
              </a:ext>
            </a:extLst>
          </p:cNvPr>
          <p:cNvSpPr>
            <a:spLocks noGrp="1"/>
          </p:cNvSpPr>
          <p:nvPr>
            <p:ph type="title"/>
          </p:nvPr>
        </p:nvSpPr>
        <p:spPr/>
        <p:txBody>
          <a:bodyPr/>
          <a:lstStyle/>
          <a:p>
            <a:r>
              <a:rPr lang="de-DE" dirty="0">
                <a:latin typeface="Libre Baskerville" panose="02000000000000000000" pitchFamily="50" charset="0"/>
              </a:rPr>
              <a:t>Objekt 2</a:t>
            </a:r>
          </a:p>
        </p:txBody>
      </p:sp>
      <p:pic>
        <p:nvPicPr>
          <p:cNvPr id="8" name="Inhaltsplatzhalter 7" descr="Zeitungsdruck eines viergeschossigen Hauses. In der Bildunterschrift steht: „Börne‘s Geburtshaus in Frankfurt a.M.“.">
            <a:extLst>
              <a:ext uri="{FF2B5EF4-FFF2-40B4-BE49-F238E27FC236}">
                <a16:creationId xmlns:a16="http://schemas.microsoft.com/office/drawing/2014/main" id="{80BF27D6-4C31-4388-418F-0B3FF924E89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539206" y="785465"/>
            <a:ext cx="3113589" cy="5391498"/>
          </a:xfrm>
        </p:spPr>
      </p:pic>
      <p:sp>
        <p:nvSpPr>
          <p:cNvPr id="7" name="Textfeld 6">
            <a:extLst>
              <a:ext uri="{FF2B5EF4-FFF2-40B4-BE49-F238E27FC236}">
                <a16:creationId xmlns:a16="http://schemas.microsoft.com/office/drawing/2014/main" id="{61EBEF2C-5863-CB7E-ED2B-C87A76839810}"/>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C8D3DF68-688B-F137-22A7-1D219D55DF4A}"/>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11</a:t>
            </a:fld>
            <a:endParaRPr lang="de-DE">
              <a:latin typeface="Libre Baskerville" panose="02000000000000000000" pitchFamily="50" charset="0"/>
            </a:endParaRPr>
          </a:p>
        </p:txBody>
      </p:sp>
    </p:spTree>
    <p:extLst>
      <p:ext uri="{BB962C8B-B14F-4D97-AF65-F5344CB8AC3E}">
        <p14:creationId xmlns:p14="http://schemas.microsoft.com/office/powerpoint/2010/main" val="3512638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97AC35-E204-87D6-799E-A21FBE736F71}"/>
              </a:ext>
            </a:extLst>
          </p:cNvPr>
          <p:cNvSpPr>
            <a:spLocks noGrp="1"/>
          </p:cNvSpPr>
          <p:nvPr>
            <p:ph type="title"/>
          </p:nvPr>
        </p:nvSpPr>
        <p:spPr/>
        <p:txBody>
          <a:bodyPr/>
          <a:lstStyle/>
          <a:p>
            <a:r>
              <a:rPr lang="de-DE" dirty="0">
                <a:latin typeface="Libre Baskerville" panose="02000000000000000000" pitchFamily="50" charset="0"/>
              </a:rPr>
              <a:t>Objekt 3</a:t>
            </a:r>
          </a:p>
        </p:txBody>
      </p:sp>
      <p:pic>
        <p:nvPicPr>
          <p:cNvPr id="8" name="Inhaltsplatzhalter 7" descr="Ein runder Topf aus Keramik mit einem kleinen Henkel an einer Seite. Innen ist der Topf grün glasiert.">
            <a:extLst>
              <a:ext uri="{FF2B5EF4-FFF2-40B4-BE49-F238E27FC236}">
                <a16:creationId xmlns:a16="http://schemas.microsoft.com/office/drawing/2014/main" id="{D6DE5648-6061-2293-DEAE-B10386607AC3}"/>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564927" y="1468502"/>
            <a:ext cx="7062146" cy="4708461"/>
          </a:xfrm>
        </p:spPr>
      </p:pic>
      <p:sp>
        <p:nvSpPr>
          <p:cNvPr id="9" name="Textfeld 8">
            <a:extLst>
              <a:ext uri="{FF2B5EF4-FFF2-40B4-BE49-F238E27FC236}">
                <a16:creationId xmlns:a16="http://schemas.microsoft.com/office/drawing/2014/main" id="{B767D5CB-3055-9A0A-162A-E5BF285EEC2F}"/>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FA5CEAA7-3350-50F3-0616-DF0F2E449FE7}"/>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12</a:t>
            </a:fld>
            <a:endParaRPr lang="de-DE">
              <a:latin typeface="Libre Baskerville" panose="02000000000000000000" pitchFamily="50" charset="0"/>
            </a:endParaRPr>
          </a:p>
        </p:txBody>
      </p:sp>
    </p:spTree>
    <p:extLst>
      <p:ext uri="{BB962C8B-B14F-4D97-AF65-F5344CB8AC3E}">
        <p14:creationId xmlns:p14="http://schemas.microsoft.com/office/powerpoint/2010/main" val="2905069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BCE3CD-2E12-8B4B-D0BF-CD42837BADCB}"/>
              </a:ext>
            </a:extLst>
          </p:cNvPr>
          <p:cNvSpPr>
            <a:spLocks noGrp="1"/>
          </p:cNvSpPr>
          <p:nvPr>
            <p:ph type="title"/>
          </p:nvPr>
        </p:nvSpPr>
        <p:spPr/>
        <p:txBody>
          <a:bodyPr/>
          <a:lstStyle/>
          <a:p>
            <a:r>
              <a:rPr lang="de-DE" dirty="0">
                <a:latin typeface="Libre Baskerville" panose="02000000000000000000" pitchFamily="50" charset="0"/>
              </a:rPr>
              <a:t>Objekt 4</a:t>
            </a:r>
          </a:p>
        </p:txBody>
      </p:sp>
      <p:pic>
        <p:nvPicPr>
          <p:cNvPr id="6" name="Inhaltsplatzhalter 5" descr="Gemälde eines Mannes. Der Mann hat einen langen Bart. Er trägt dunkle Kleidung mit einem weißen Kragen und einen Turban.">
            <a:extLst>
              <a:ext uri="{FF2B5EF4-FFF2-40B4-BE49-F238E27FC236}">
                <a16:creationId xmlns:a16="http://schemas.microsoft.com/office/drawing/2014/main" id="{1697E8BF-548B-E2CD-9EB2-334EF0A353F0}"/>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608534" y="365125"/>
            <a:ext cx="4974933" cy="5811838"/>
          </a:xfrm>
        </p:spPr>
      </p:pic>
      <p:sp>
        <p:nvSpPr>
          <p:cNvPr id="7" name="Textfeld 6">
            <a:extLst>
              <a:ext uri="{FF2B5EF4-FFF2-40B4-BE49-F238E27FC236}">
                <a16:creationId xmlns:a16="http://schemas.microsoft.com/office/drawing/2014/main" id="{90D54236-0CD8-F2A3-AECE-CA7723F28DA6}"/>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B5EFCCC7-F21F-C080-C749-FBF34FA50314}"/>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13</a:t>
            </a:fld>
            <a:endParaRPr lang="de-DE">
              <a:latin typeface="Libre Baskerville" panose="02000000000000000000" pitchFamily="50" charset="0"/>
            </a:endParaRPr>
          </a:p>
        </p:txBody>
      </p:sp>
    </p:spTree>
    <p:extLst>
      <p:ext uri="{BB962C8B-B14F-4D97-AF65-F5344CB8AC3E}">
        <p14:creationId xmlns:p14="http://schemas.microsoft.com/office/powerpoint/2010/main" val="1104183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F8F47B-23A8-ABA8-01C6-99F4E0081D83}"/>
              </a:ext>
            </a:extLst>
          </p:cNvPr>
          <p:cNvSpPr>
            <a:spLocks noGrp="1"/>
          </p:cNvSpPr>
          <p:nvPr>
            <p:ph type="title"/>
          </p:nvPr>
        </p:nvSpPr>
        <p:spPr>
          <a:xfrm>
            <a:off x="838200" y="281042"/>
            <a:ext cx="10515600" cy="1325563"/>
          </a:xfrm>
        </p:spPr>
        <p:txBody>
          <a:bodyPr/>
          <a:lstStyle/>
          <a:p>
            <a:r>
              <a:rPr lang="de-DE" dirty="0">
                <a:latin typeface="Libre Baskerville" panose="02000000000000000000" pitchFamily="50" charset="0"/>
              </a:rPr>
              <a:t>Objekt 5</a:t>
            </a:r>
          </a:p>
        </p:txBody>
      </p:sp>
      <p:pic>
        <p:nvPicPr>
          <p:cNvPr id="6" name="Inhaltsplatzhalter 5" descr="Ein langes Tuch, das aus mehreren Stücken Stoff zusammengenäht ist. Der Stoff hat ein Muster mit Blättern.">
            <a:extLst>
              <a:ext uri="{FF2B5EF4-FFF2-40B4-BE49-F238E27FC236}">
                <a16:creationId xmlns:a16="http://schemas.microsoft.com/office/drawing/2014/main" id="{255A1577-90FE-32D5-64B0-8BBDD46AB894}"/>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rot="16200000">
            <a:off x="3781876" y="-1315458"/>
            <a:ext cx="4628248" cy="10284996"/>
          </a:xfrm>
        </p:spPr>
      </p:pic>
      <p:sp>
        <p:nvSpPr>
          <p:cNvPr id="7" name="Textfeld 6">
            <a:extLst>
              <a:ext uri="{FF2B5EF4-FFF2-40B4-BE49-F238E27FC236}">
                <a16:creationId xmlns:a16="http://schemas.microsoft.com/office/drawing/2014/main" id="{CE843B79-C067-1592-3296-3476AB639EB7}"/>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853654B9-3A9A-2416-247C-06CD1EA87F35}"/>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14</a:t>
            </a:fld>
            <a:endParaRPr lang="de-DE">
              <a:latin typeface="Libre Baskerville" panose="02000000000000000000" pitchFamily="50" charset="0"/>
            </a:endParaRPr>
          </a:p>
        </p:txBody>
      </p:sp>
    </p:spTree>
    <p:extLst>
      <p:ext uri="{BB962C8B-B14F-4D97-AF65-F5344CB8AC3E}">
        <p14:creationId xmlns:p14="http://schemas.microsoft.com/office/powerpoint/2010/main" val="2178461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B703C9-974A-5B12-2C57-D358F012EEFD}"/>
              </a:ext>
            </a:extLst>
          </p:cNvPr>
          <p:cNvSpPr>
            <a:spLocks noGrp="1"/>
          </p:cNvSpPr>
          <p:nvPr>
            <p:ph type="title"/>
          </p:nvPr>
        </p:nvSpPr>
        <p:spPr/>
        <p:txBody>
          <a:bodyPr/>
          <a:lstStyle/>
          <a:p>
            <a:r>
              <a:rPr lang="de-DE" dirty="0">
                <a:latin typeface="Libre Baskerville" panose="02000000000000000000" pitchFamily="50" charset="0"/>
              </a:rPr>
              <a:t>Objekt 6</a:t>
            </a:r>
          </a:p>
        </p:txBody>
      </p:sp>
      <p:pic>
        <p:nvPicPr>
          <p:cNvPr id="6" name="Inhaltsplatzhalter 5" descr="Ein Stück Pergament, das auf beiden Seiten eingerollt ist. Auf dem sichtbaren Teil in der Mitte ist ein hebräischer Text zu sehen. Um den Text herum sind Verzierungen und Illustrationen zu sehen, dargestellt sind unter anderem zwei Personen mit orientalisch anmutender Kleidung.">
            <a:extLst>
              <a:ext uri="{FF2B5EF4-FFF2-40B4-BE49-F238E27FC236}">
                <a16:creationId xmlns:a16="http://schemas.microsoft.com/office/drawing/2014/main" id="{EF705DDC-ABA7-0947-1D16-D0D234ABB218}"/>
              </a:ext>
            </a:extLst>
          </p:cNvPr>
          <p:cNvPicPr>
            <a:picLocks noGrp="1" noChangeAspect="1"/>
          </p:cNvPicPr>
          <p:nvPr>
            <p:ph idx="1"/>
          </p:nvPr>
        </p:nvPicPr>
        <p:blipFill>
          <a:blip r:embed="rId2" cstate="screen">
            <a:extLst>
              <a:ext uri="{BEBA8EAE-BF5A-486C-A8C5-ECC9F3942E4B}">
                <a14:imgProps xmlns:a14="http://schemas.microsoft.com/office/drawing/2010/main">
                  <a14:imgLayer r:embed="rId3">
                    <a14:imgEffect>
                      <a14:backgroundRemoval t="6715" b="91460" l="10000" r="90000">
                        <a14:foregroundMark x1="18550" y1="11825" x2="21450" y2="8832"/>
                        <a14:foregroundMark x1="25400" y1="7810" x2="20400" y2="7299"/>
                        <a14:foregroundMark x1="20250" y1="11314" x2="19600" y2="7080"/>
                        <a14:foregroundMark x1="19850" y1="7664" x2="20150" y2="8978"/>
                        <a14:foregroundMark x1="80000" y1="7007" x2="77500" y2="6788"/>
                        <a14:foregroundMark x1="86600" y1="89635" x2="72650" y2="89197"/>
                        <a14:foregroundMark x1="86250" y1="90365" x2="71350" y2="89197"/>
                        <a14:foregroundMark x1="71350" y1="89197" x2="78400" y2="91460"/>
                        <a14:foregroundMark x1="78400" y1="91460" x2="79700" y2="91168"/>
                      </a14:backgroundRemoval>
                    </a14:imgEffect>
                  </a14:imgLayer>
                </a14:imgProps>
              </a:ext>
              <a:ext uri="{28A0092B-C50C-407E-A947-70E740481C1C}">
                <a14:useLocalDpi xmlns:a14="http://schemas.microsoft.com/office/drawing/2010/main"/>
              </a:ext>
            </a:extLst>
          </a:blip>
          <a:stretch>
            <a:fillRect/>
          </a:stretch>
        </p:blipFill>
        <p:spPr>
          <a:xfrm>
            <a:off x="2217633" y="863600"/>
            <a:ext cx="7756734" cy="5313363"/>
          </a:xfrm>
        </p:spPr>
      </p:pic>
      <p:sp>
        <p:nvSpPr>
          <p:cNvPr id="7" name="Textfeld 6">
            <a:extLst>
              <a:ext uri="{FF2B5EF4-FFF2-40B4-BE49-F238E27FC236}">
                <a16:creationId xmlns:a16="http://schemas.microsoft.com/office/drawing/2014/main" id="{80830B70-3907-24CF-E32D-6C1FB7B95B4B}"/>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DE2EE48E-4813-4D74-B125-FC61BC5B2860}"/>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15</a:t>
            </a:fld>
            <a:endParaRPr lang="de-DE">
              <a:latin typeface="Libre Baskerville" panose="02000000000000000000" pitchFamily="50" charset="0"/>
            </a:endParaRPr>
          </a:p>
        </p:txBody>
      </p:sp>
    </p:spTree>
    <p:extLst>
      <p:ext uri="{BB962C8B-B14F-4D97-AF65-F5344CB8AC3E}">
        <p14:creationId xmlns:p14="http://schemas.microsoft.com/office/powerpoint/2010/main" val="2611897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9A23BF-AA02-B575-739F-07AC6E014B6F}"/>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Objekt 7</a:t>
            </a:r>
          </a:p>
        </p:txBody>
      </p:sp>
      <p:pic>
        <p:nvPicPr>
          <p:cNvPr id="6" name="Inhaltsplatzhalter 5" descr="Ein Hut aus grünem Samt. Die Hutkrempe ist komplett umgeschlagen, sie ist aus rotem Samt. Der Hut ist reich geschmückt mit goldenen Stickereien.">
            <a:extLst>
              <a:ext uri="{FF2B5EF4-FFF2-40B4-BE49-F238E27FC236}">
                <a16:creationId xmlns:a16="http://schemas.microsoft.com/office/drawing/2014/main" id="{E5F3ACC9-27AF-3E25-1417-397B502BADC8}"/>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876487" y="1152162"/>
            <a:ext cx="6439025" cy="5004481"/>
          </a:xfrm>
        </p:spPr>
      </p:pic>
      <p:sp>
        <p:nvSpPr>
          <p:cNvPr id="7" name="Textfeld 6">
            <a:extLst>
              <a:ext uri="{FF2B5EF4-FFF2-40B4-BE49-F238E27FC236}">
                <a16:creationId xmlns:a16="http://schemas.microsoft.com/office/drawing/2014/main" id="{AAD4EE85-F536-4492-1288-00434B0DE879}"/>
              </a:ext>
            </a:extLst>
          </p:cNvPr>
          <p:cNvSpPr txBox="1"/>
          <p:nvPr/>
        </p:nvSpPr>
        <p:spPr>
          <a:xfrm>
            <a:off x="1128712" y="6308209"/>
            <a:ext cx="9934575" cy="267766"/>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E9C8D3DF-DD67-3A3A-9188-A8A2C39926B3}"/>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16</a:t>
            </a:fld>
            <a:endParaRPr lang="de-DE">
              <a:latin typeface="Libre Baskerville" panose="02000000000000000000" pitchFamily="50" charset="0"/>
            </a:endParaRPr>
          </a:p>
        </p:txBody>
      </p:sp>
    </p:spTree>
    <p:extLst>
      <p:ext uri="{BB962C8B-B14F-4D97-AF65-F5344CB8AC3E}">
        <p14:creationId xmlns:p14="http://schemas.microsoft.com/office/powerpoint/2010/main" val="2067481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482879-C3A3-5B71-FB64-D0EA8FECACB4}"/>
              </a:ext>
            </a:extLst>
          </p:cNvPr>
          <p:cNvSpPr>
            <a:spLocks noGrp="1"/>
          </p:cNvSpPr>
          <p:nvPr>
            <p:ph type="title"/>
          </p:nvPr>
        </p:nvSpPr>
        <p:spPr/>
        <p:txBody>
          <a:bodyPr/>
          <a:lstStyle/>
          <a:p>
            <a:r>
              <a:rPr lang="de-DE" dirty="0">
                <a:latin typeface="Libre Baskerville" panose="02000000000000000000" pitchFamily="50" charset="0"/>
              </a:rPr>
              <a:t>Objekt 8</a:t>
            </a:r>
          </a:p>
        </p:txBody>
      </p:sp>
      <p:pic>
        <p:nvPicPr>
          <p:cNvPr id="6" name="Inhaltsplatzhalter 5" descr="Ein runder Schacht, der in den Boden führt. Die Wände des Schachts sind gemauert.">
            <a:extLst>
              <a:ext uri="{FF2B5EF4-FFF2-40B4-BE49-F238E27FC236}">
                <a16:creationId xmlns:a16="http://schemas.microsoft.com/office/drawing/2014/main" id="{7F0FC4D4-E58D-2A5C-DD33-8F9B7AE3DA09}"/>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530313" y="1422400"/>
            <a:ext cx="7131375" cy="4754563"/>
          </a:xfrm>
        </p:spPr>
      </p:pic>
      <p:sp>
        <p:nvSpPr>
          <p:cNvPr id="7" name="Textfeld 6">
            <a:extLst>
              <a:ext uri="{FF2B5EF4-FFF2-40B4-BE49-F238E27FC236}">
                <a16:creationId xmlns:a16="http://schemas.microsoft.com/office/drawing/2014/main" id="{E482312D-36DF-C017-D917-73909254CBB6}"/>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C94055F3-BFE1-C9C9-0F94-D8BF04C0FA0C}"/>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17</a:t>
            </a:fld>
            <a:endParaRPr lang="de-DE">
              <a:latin typeface="Libre Baskerville" panose="02000000000000000000" pitchFamily="50" charset="0"/>
            </a:endParaRPr>
          </a:p>
        </p:txBody>
      </p:sp>
    </p:spTree>
    <p:extLst>
      <p:ext uri="{BB962C8B-B14F-4D97-AF65-F5344CB8AC3E}">
        <p14:creationId xmlns:p14="http://schemas.microsoft.com/office/powerpoint/2010/main" val="1507418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4A11AC-BD44-C374-C5F4-E30005E563DB}"/>
              </a:ext>
            </a:extLst>
          </p:cNvPr>
          <p:cNvSpPr>
            <a:spLocks noGrp="1"/>
          </p:cNvSpPr>
          <p:nvPr>
            <p:ph type="title"/>
          </p:nvPr>
        </p:nvSpPr>
        <p:spPr/>
        <p:txBody>
          <a:bodyPr/>
          <a:lstStyle/>
          <a:p>
            <a:r>
              <a:rPr lang="de-DE" dirty="0">
                <a:latin typeface="Libre Baskerville" panose="02000000000000000000" pitchFamily="50" charset="0"/>
              </a:rPr>
              <a:t>Objekt 9</a:t>
            </a:r>
          </a:p>
        </p:txBody>
      </p:sp>
      <p:pic>
        <p:nvPicPr>
          <p:cNvPr id="6" name="Inhaltsplatzhalter 5" descr="Ein goldener Leuchter mit acht Armen. Der Leuchter ist mit vielen Figuren geschmückt. ">
            <a:extLst>
              <a:ext uri="{FF2B5EF4-FFF2-40B4-BE49-F238E27FC236}">
                <a16:creationId xmlns:a16="http://schemas.microsoft.com/office/drawing/2014/main" id="{B499675B-13E2-7F7B-2333-C0913A03C76B}"/>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120191" y="256934"/>
            <a:ext cx="3951619" cy="5920029"/>
          </a:xfrm>
        </p:spPr>
      </p:pic>
      <p:sp>
        <p:nvSpPr>
          <p:cNvPr id="7" name="Textfeld 6">
            <a:extLst>
              <a:ext uri="{FF2B5EF4-FFF2-40B4-BE49-F238E27FC236}">
                <a16:creationId xmlns:a16="http://schemas.microsoft.com/office/drawing/2014/main" id="{CF866038-FBF1-0E47-9F9A-9B718ECDBE00}"/>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E2AF0ADF-861F-5631-3A2F-52FBED01FA64}"/>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18</a:t>
            </a:fld>
            <a:endParaRPr lang="de-DE">
              <a:latin typeface="Libre Baskerville" panose="02000000000000000000" pitchFamily="50" charset="0"/>
            </a:endParaRPr>
          </a:p>
        </p:txBody>
      </p:sp>
    </p:spTree>
    <p:extLst>
      <p:ext uri="{BB962C8B-B14F-4D97-AF65-F5344CB8AC3E}">
        <p14:creationId xmlns:p14="http://schemas.microsoft.com/office/powerpoint/2010/main" val="744989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1AA98D-2F2F-1BEC-D242-85AC502C4808}"/>
              </a:ext>
            </a:extLst>
          </p:cNvPr>
          <p:cNvSpPr>
            <a:spLocks noGrp="1"/>
          </p:cNvSpPr>
          <p:nvPr>
            <p:ph type="title"/>
          </p:nvPr>
        </p:nvSpPr>
        <p:spPr/>
        <p:txBody>
          <a:bodyPr/>
          <a:lstStyle/>
          <a:p>
            <a:r>
              <a:rPr lang="de-DE" dirty="0">
                <a:latin typeface="Libre Baskerville" panose="02000000000000000000" pitchFamily="50" charset="0"/>
              </a:rPr>
              <a:t>Objekt 10</a:t>
            </a:r>
          </a:p>
        </p:txBody>
      </p:sp>
      <p:pic>
        <p:nvPicPr>
          <p:cNvPr id="6" name="Inhaltsplatzhalter 5" descr="Ein Messer mit einer am Ende abgerundeten Klinge und einem Griff aus Quarz. ">
            <a:extLst>
              <a:ext uri="{FF2B5EF4-FFF2-40B4-BE49-F238E27FC236}">
                <a16:creationId xmlns:a16="http://schemas.microsoft.com/office/drawing/2014/main" id="{C0C86222-9F04-2E0E-D539-B0C598EEA360}"/>
              </a:ext>
            </a:extLst>
          </p:cNvPr>
          <p:cNvPicPr>
            <a:picLocks noGrp="1" noChangeAspect="1"/>
          </p:cNvPicPr>
          <p:nvPr>
            <p:ph idx="1"/>
          </p:nvPr>
        </p:nvPicPr>
        <p:blipFill>
          <a:blip r:embed="rId2" cstate="screen">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368798" y="731520"/>
            <a:ext cx="7454405" cy="5445443"/>
          </a:xfrm>
        </p:spPr>
      </p:pic>
      <p:sp>
        <p:nvSpPr>
          <p:cNvPr id="7" name="Textfeld 6">
            <a:extLst>
              <a:ext uri="{FF2B5EF4-FFF2-40B4-BE49-F238E27FC236}">
                <a16:creationId xmlns:a16="http://schemas.microsoft.com/office/drawing/2014/main" id="{58370B97-6B8A-67EB-21C2-8A5BB6E7CCF6}"/>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4B5377F0-CBB3-0479-567C-644DDCC7EBDF}"/>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19</a:t>
            </a:fld>
            <a:endParaRPr lang="de-DE">
              <a:latin typeface="Libre Baskerville" panose="02000000000000000000" pitchFamily="50" charset="0"/>
            </a:endParaRPr>
          </a:p>
        </p:txBody>
      </p:sp>
    </p:spTree>
    <p:extLst>
      <p:ext uri="{BB962C8B-B14F-4D97-AF65-F5344CB8AC3E}">
        <p14:creationId xmlns:p14="http://schemas.microsoft.com/office/powerpoint/2010/main" val="1603091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96675E1-599F-3E9D-D385-D9CAF6498AF1}"/>
              </a:ext>
            </a:extLst>
          </p:cNvPr>
          <p:cNvSpPr>
            <a:spLocks noGrp="1"/>
          </p:cNvSpPr>
          <p:nvPr>
            <p:ph type="ctrTitle"/>
          </p:nvPr>
        </p:nvSpPr>
        <p:spPr/>
        <p:txBody>
          <a:bodyPr>
            <a:normAutofit/>
          </a:bodyPr>
          <a:lstStyle/>
          <a:p>
            <a:pPr>
              <a:lnSpc>
                <a:spcPct val="114000"/>
              </a:lnSpc>
            </a:pPr>
            <a:r>
              <a:rPr lang="de-DE" dirty="0">
                <a:latin typeface="Libre Baskerville" panose="02000000000000000000" pitchFamily="50" charset="0"/>
              </a:rPr>
              <a:t>Was ist eigentlich eine Ausstellung?</a:t>
            </a:r>
          </a:p>
        </p:txBody>
      </p:sp>
      <p:sp>
        <p:nvSpPr>
          <p:cNvPr id="2" name="Foliennummernplatzhalter 1">
            <a:extLst>
              <a:ext uri="{FF2B5EF4-FFF2-40B4-BE49-F238E27FC236}">
                <a16:creationId xmlns:a16="http://schemas.microsoft.com/office/drawing/2014/main" id="{541C31C2-86D7-CB02-D0F7-0C36DEC12DE8}"/>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2</a:t>
            </a:fld>
            <a:endParaRPr lang="de-DE">
              <a:latin typeface="Libre Baskerville" panose="02000000000000000000" pitchFamily="50" charset="0"/>
            </a:endParaRPr>
          </a:p>
        </p:txBody>
      </p:sp>
    </p:spTree>
    <p:extLst>
      <p:ext uri="{BB962C8B-B14F-4D97-AF65-F5344CB8AC3E}">
        <p14:creationId xmlns:p14="http://schemas.microsoft.com/office/powerpoint/2010/main" val="863080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descr="Ein aufgeschlagenes altes Buch. Die geöffneten Seiten sind gerissen. Der Text ist in Frakturschrift geschrieben, auf der zweiten Seite ist eine Tabelle zu sehen.">
            <a:extLst>
              <a:ext uri="{FF2B5EF4-FFF2-40B4-BE49-F238E27FC236}">
                <a16:creationId xmlns:a16="http://schemas.microsoft.com/office/drawing/2014/main" id="{5701B1B3-4C48-4A9B-95B3-3571F662A31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162261" y="1148080"/>
            <a:ext cx="7867477" cy="5208270"/>
          </a:xfrm>
        </p:spPr>
      </p:pic>
      <p:sp>
        <p:nvSpPr>
          <p:cNvPr id="2" name="Titel 1">
            <a:extLst>
              <a:ext uri="{FF2B5EF4-FFF2-40B4-BE49-F238E27FC236}">
                <a16:creationId xmlns:a16="http://schemas.microsoft.com/office/drawing/2014/main" id="{CA60119D-8B8D-95C8-E03A-A44D6021A7F2}"/>
              </a:ext>
            </a:extLst>
          </p:cNvPr>
          <p:cNvSpPr>
            <a:spLocks noGrp="1"/>
          </p:cNvSpPr>
          <p:nvPr>
            <p:ph type="title"/>
          </p:nvPr>
        </p:nvSpPr>
        <p:spPr/>
        <p:txBody>
          <a:bodyPr/>
          <a:lstStyle/>
          <a:p>
            <a:r>
              <a:rPr lang="de-DE" dirty="0">
                <a:latin typeface="Libre Baskerville" panose="02000000000000000000" pitchFamily="50" charset="0"/>
              </a:rPr>
              <a:t>Objekt 11</a:t>
            </a:r>
          </a:p>
        </p:txBody>
      </p:sp>
      <p:sp>
        <p:nvSpPr>
          <p:cNvPr id="7" name="Textfeld 6">
            <a:extLst>
              <a:ext uri="{FF2B5EF4-FFF2-40B4-BE49-F238E27FC236}">
                <a16:creationId xmlns:a16="http://schemas.microsoft.com/office/drawing/2014/main" id="{69E0677D-BE61-B252-0D6B-B6152F4A887C}"/>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4B7A83F1-2AC9-4CF5-85E6-5F95493AC1E0}"/>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20</a:t>
            </a:fld>
            <a:endParaRPr lang="de-DE">
              <a:latin typeface="Libre Baskerville" panose="02000000000000000000" pitchFamily="50" charset="0"/>
            </a:endParaRPr>
          </a:p>
        </p:txBody>
      </p:sp>
    </p:spTree>
    <p:extLst>
      <p:ext uri="{BB962C8B-B14F-4D97-AF65-F5344CB8AC3E}">
        <p14:creationId xmlns:p14="http://schemas.microsoft.com/office/powerpoint/2010/main" val="1400689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descr="Ein rechteckiger Behälter aus Silber. Der Behälter hat vier Beine in Form von Löwenfiguren. Auf dem Schiebedeckel ist auch eine Löwenfigur dargestellt. Der Schiebedeckel ist zur Hälfte geöffnet, innen ist der Behälter in kleinere Abteile unterteilt.">
            <a:extLst>
              <a:ext uri="{FF2B5EF4-FFF2-40B4-BE49-F238E27FC236}">
                <a16:creationId xmlns:a16="http://schemas.microsoft.com/office/drawing/2014/main" id="{F1ECA8AF-4ED4-5B4C-A802-94C2F789780E}"/>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2028370" y="1006710"/>
            <a:ext cx="8135258" cy="5430285"/>
          </a:xfrm>
        </p:spPr>
      </p:pic>
      <p:sp>
        <p:nvSpPr>
          <p:cNvPr id="2" name="Titel 1">
            <a:extLst>
              <a:ext uri="{FF2B5EF4-FFF2-40B4-BE49-F238E27FC236}">
                <a16:creationId xmlns:a16="http://schemas.microsoft.com/office/drawing/2014/main" id="{BAFBF027-ADA2-CD83-E5F5-42BCFDA41364}"/>
              </a:ext>
            </a:extLst>
          </p:cNvPr>
          <p:cNvSpPr>
            <a:spLocks noGrp="1"/>
          </p:cNvSpPr>
          <p:nvPr>
            <p:ph type="title"/>
          </p:nvPr>
        </p:nvSpPr>
        <p:spPr>
          <a:xfrm>
            <a:off x="838200" y="354615"/>
            <a:ext cx="10515600" cy="1325563"/>
          </a:xfrm>
        </p:spPr>
        <p:txBody>
          <a:bodyPr/>
          <a:lstStyle/>
          <a:p>
            <a:r>
              <a:rPr lang="de-DE" dirty="0">
                <a:latin typeface="Libre Baskerville" panose="02000000000000000000" pitchFamily="50" charset="0"/>
              </a:rPr>
              <a:t>Objekt 12</a:t>
            </a:r>
          </a:p>
        </p:txBody>
      </p:sp>
      <p:sp>
        <p:nvSpPr>
          <p:cNvPr id="7" name="Textfeld 6">
            <a:extLst>
              <a:ext uri="{FF2B5EF4-FFF2-40B4-BE49-F238E27FC236}">
                <a16:creationId xmlns:a16="http://schemas.microsoft.com/office/drawing/2014/main" id="{896D0907-E58E-DA54-1004-C72E31895A12}"/>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74044222-D51A-E408-BA14-21BEC255AE49}"/>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21</a:t>
            </a:fld>
            <a:endParaRPr lang="de-DE">
              <a:latin typeface="Libre Baskerville" panose="02000000000000000000" pitchFamily="50" charset="0"/>
            </a:endParaRPr>
          </a:p>
        </p:txBody>
      </p:sp>
    </p:spTree>
    <p:extLst>
      <p:ext uri="{BB962C8B-B14F-4D97-AF65-F5344CB8AC3E}">
        <p14:creationId xmlns:p14="http://schemas.microsoft.com/office/powerpoint/2010/main" val="1088591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9B252082-F95C-0676-EE27-26D2FC06C469}"/>
              </a:ext>
            </a:extLst>
          </p:cNvPr>
          <p:cNvSpPr>
            <a:spLocks noGrp="1"/>
          </p:cNvSpPr>
          <p:nvPr>
            <p:ph type="ctrTitle"/>
          </p:nvPr>
        </p:nvSpPr>
        <p:spPr/>
        <p:txBody>
          <a:bodyPr/>
          <a:lstStyle/>
          <a:p>
            <a:r>
              <a:rPr lang="de-DE" dirty="0">
                <a:latin typeface="Libre Baskerville" panose="02000000000000000000" pitchFamily="50" charset="0"/>
              </a:rPr>
              <a:t>Unser Museumsbesuch</a:t>
            </a:r>
          </a:p>
        </p:txBody>
      </p:sp>
      <p:sp>
        <p:nvSpPr>
          <p:cNvPr id="4" name="Foliennummernplatzhalter 3">
            <a:extLst>
              <a:ext uri="{FF2B5EF4-FFF2-40B4-BE49-F238E27FC236}">
                <a16:creationId xmlns:a16="http://schemas.microsoft.com/office/drawing/2014/main" id="{7DD8781C-7AE0-6648-DCAA-91391C428889}"/>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22</a:t>
            </a:fld>
            <a:endParaRPr lang="de-DE">
              <a:latin typeface="Libre Baskerville" panose="02000000000000000000" pitchFamily="50" charset="0"/>
            </a:endParaRPr>
          </a:p>
        </p:txBody>
      </p:sp>
    </p:spTree>
    <p:extLst>
      <p:ext uri="{BB962C8B-B14F-4D97-AF65-F5344CB8AC3E}">
        <p14:creationId xmlns:p14="http://schemas.microsoft.com/office/powerpoint/2010/main" val="1142574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DA3513-52B7-5608-8823-BDCDEEAF4E61}"/>
              </a:ext>
            </a:extLst>
          </p:cNvPr>
          <p:cNvSpPr>
            <a:spLocks noGrp="1"/>
          </p:cNvSpPr>
          <p:nvPr>
            <p:ph type="title"/>
          </p:nvPr>
        </p:nvSpPr>
        <p:spPr/>
        <p:txBody>
          <a:bodyPr/>
          <a:lstStyle/>
          <a:p>
            <a:pPr>
              <a:lnSpc>
                <a:spcPct val="114000"/>
              </a:lnSpc>
            </a:pPr>
            <a:r>
              <a:rPr lang="de-DE" i="1" dirty="0">
                <a:latin typeface="Libre Baskerville" panose="02000000000000000000" pitchFamily="50" charset="0"/>
              </a:rPr>
              <a:t>Einbindung in den Unterricht</a:t>
            </a:r>
          </a:p>
        </p:txBody>
      </p:sp>
      <p:sp>
        <p:nvSpPr>
          <p:cNvPr id="3" name="Inhaltsplatzhalter 2">
            <a:extLst>
              <a:ext uri="{FF2B5EF4-FFF2-40B4-BE49-F238E27FC236}">
                <a16:creationId xmlns:a16="http://schemas.microsoft.com/office/drawing/2014/main" id="{33812A8B-0F86-46E8-472F-904DA341BBCD}"/>
              </a:ext>
            </a:extLst>
          </p:cNvPr>
          <p:cNvSpPr>
            <a:spLocks noGrp="1"/>
          </p:cNvSpPr>
          <p:nvPr>
            <p:ph idx="1"/>
          </p:nvPr>
        </p:nvSpPr>
        <p:spPr/>
        <p:txBody>
          <a:bodyPr/>
          <a:lstStyle/>
          <a:p>
            <a:pPr marL="0" indent="0">
              <a:lnSpc>
                <a:spcPct val="114000"/>
              </a:lnSpc>
              <a:buNone/>
            </a:pPr>
            <a:r>
              <a:rPr lang="de-DE" i="1" dirty="0">
                <a:latin typeface="Libre Baskerville" panose="02000000000000000000" pitchFamily="50" charset="0"/>
              </a:rPr>
              <a:t>Hier können Sie Informationen zum Zweck des Museumsbesuchs einfügen, z. B.:</a:t>
            </a:r>
          </a:p>
          <a:p>
            <a:pPr marL="0" indent="0">
              <a:lnSpc>
                <a:spcPct val="114000"/>
              </a:lnSpc>
              <a:buNone/>
            </a:pPr>
            <a:endParaRPr lang="de-DE" i="1" dirty="0">
              <a:latin typeface="Libre Baskerville" panose="02000000000000000000" pitchFamily="50" charset="0"/>
            </a:endParaRPr>
          </a:p>
          <a:p>
            <a:pPr>
              <a:lnSpc>
                <a:spcPct val="114000"/>
              </a:lnSpc>
            </a:pPr>
            <a:r>
              <a:rPr lang="de-DE" i="1" dirty="0">
                <a:latin typeface="Libre Baskerville" panose="02000000000000000000" pitchFamily="50" charset="0"/>
              </a:rPr>
              <a:t>Ankündigung des Vorhabens</a:t>
            </a:r>
          </a:p>
          <a:p>
            <a:pPr>
              <a:lnSpc>
                <a:spcPct val="114000"/>
              </a:lnSpc>
            </a:pPr>
            <a:r>
              <a:rPr lang="de-DE" i="1" dirty="0">
                <a:latin typeface="Libre Baskerville" panose="02000000000000000000" pitchFamily="50" charset="0"/>
              </a:rPr>
              <a:t>Gründe für den Museumsbesuch (diskutieren)</a:t>
            </a:r>
          </a:p>
          <a:p>
            <a:pPr>
              <a:lnSpc>
                <a:spcPct val="114000"/>
              </a:lnSpc>
            </a:pPr>
            <a:r>
              <a:rPr lang="de-DE" i="1" dirty="0">
                <a:latin typeface="Libre Baskerville" panose="02000000000000000000" pitchFamily="50" charset="0"/>
              </a:rPr>
              <a:t>Klärung von Organisatorischem / Hinweise zum Verhalten im Museum</a:t>
            </a:r>
          </a:p>
        </p:txBody>
      </p:sp>
      <p:sp>
        <p:nvSpPr>
          <p:cNvPr id="4" name="Foliennummernplatzhalter 3">
            <a:extLst>
              <a:ext uri="{FF2B5EF4-FFF2-40B4-BE49-F238E27FC236}">
                <a16:creationId xmlns:a16="http://schemas.microsoft.com/office/drawing/2014/main" id="{A19AD4B9-A5A5-E6A9-B974-AA21E3146500}"/>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23</a:t>
            </a:fld>
            <a:endParaRPr lang="de-DE">
              <a:latin typeface="Libre Baskerville" panose="02000000000000000000" pitchFamily="50" charset="0"/>
            </a:endParaRPr>
          </a:p>
        </p:txBody>
      </p:sp>
    </p:spTree>
    <p:extLst>
      <p:ext uri="{BB962C8B-B14F-4D97-AF65-F5344CB8AC3E}">
        <p14:creationId xmlns:p14="http://schemas.microsoft.com/office/powerpoint/2010/main" val="947329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30BA93-9AC2-2D85-6FCB-F2C4A38AE5E6}"/>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Das Museum Judengasse in Frankfurt</a:t>
            </a:r>
          </a:p>
        </p:txBody>
      </p:sp>
      <p:pic>
        <p:nvPicPr>
          <p:cNvPr id="5" name="Inhaltsplatzhalter 4" descr="Ein großes Gebäude mit einem geschwungenen Dach und einer Mauerwerkfassade. An der Fassade ist das Logo des Museums Judengasse zu erkennen, in dem die beiden Buchstaben MJ zu einer einzigen Form zusammengefasst sind.">
            <a:extLst>
              <a:ext uri="{FF2B5EF4-FFF2-40B4-BE49-F238E27FC236}">
                <a16:creationId xmlns:a16="http://schemas.microsoft.com/office/drawing/2014/main" id="{00CBF851-E41F-B7C0-EE51-D9664CCCDA8E}"/>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828417" y="1825625"/>
            <a:ext cx="6535165" cy="4351338"/>
          </a:xfrm>
        </p:spPr>
      </p:pic>
      <p:sp>
        <p:nvSpPr>
          <p:cNvPr id="6" name="Textfeld 5">
            <a:extLst>
              <a:ext uri="{FF2B5EF4-FFF2-40B4-BE49-F238E27FC236}">
                <a16:creationId xmlns:a16="http://schemas.microsoft.com/office/drawing/2014/main" id="{31F7F24F-C020-8508-0FEB-0555420AD40D}"/>
              </a:ext>
            </a:extLst>
          </p:cNvPr>
          <p:cNvSpPr txBox="1"/>
          <p:nvPr/>
        </p:nvSpPr>
        <p:spPr>
          <a:xfrm>
            <a:off x="2828417" y="6311900"/>
            <a:ext cx="5907426" cy="432875"/>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 Museum Judengasse, Außenansicht. Foto: Norbert </a:t>
            </a:r>
            <a:r>
              <a:rPr lang="de-DE" sz="1000" dirty="0" err="1">
                <a:latin typeface="Libre Baskerville" panose="02000000000000000000" pitchFamily="50" charset="0"/>
              </a:rPr>
              <a:t>Miguletz</a:t>
            </a:r>
            <a:r>
              <a:rPr lang="de-DE" sz="1000" dirty="0">
                <a:latin typeface="Libre Baskerville" panose="02000000000000000000" pitchFamily="50" charset="0"/>
              </a:rPr>
              <a:t>. Jüdisches Museum Frankfurt, </a:t>
            </a:r>
            <a:r>
              <a:rPr lang="de-DE" sz="1000" dirty="0">
                <a:latin typeface="Libre Baskerville" panose="02000000000000000000" pitchFamily="50" charset="0"/>
                <a:hlinkClick r:id="rId3"/>
              </a:rPr>
              <a:t>CC BY-SA 4.0</a:t>
            </a:r>
            <a:r>
              <a:rPr lang="de-DE" sz="1000" dirty="0">
                <a:latin typeface="Libre Baskerville" panose="02000000000000000000" pitchFamily="50" charset="0"/>
              </a:rPr>
              <a:t>.</a:t>
            </a:r>
          </a:p>
        </p:txBody>
      </p:sp>
      <p:sp>
        <p:nvSpPr>
          <p:cNvPr id="3" name="Foliennummernplatzhalter 2">
            <a:extLst>
              <a:ext uri="{FF2B5EF4-FFF2-40B4-BE49-F238E27FC236}">
                <a16:creationId xmlns:a16="http://schemas.microsoft.com/office/drawing/2014/main" id="{08509BD1-90E7-B961-4B89-87FD33B6E44E}"/>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24</a:t>
            </a:fld>
            <a:endParaRPr lang="de-DE">
              <a:latin typeface="Libre Baskerville" panose="02000000000000000000" pitchFamily="50" charset="0"/>
            </a:endParaRPr>
          </a:p>
        </p:txBody>
      </p:sp>
    </p:spTree>
    <p:extLst>
      <p:ext uri="{BB962C8B-B14F-4D97-AF65-F5344CB8AC3E}">
        <p14:creationId xmlns:p14="http://schemas.microsoft.com/office/powerpoint/2010/main" val="525235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8E4BC96-4682-23D4-A3F4-0F0346B6BF22}"/>
              </a:ext>
            </a:extLst>
          </p:cNvPr>
          <p:cNvSpPr>
            <a:spLocks noGrp="1"/>
          </p:cNvSpPr>
          <p:nvPr>
            <p:ph type="ctrTitle"/>
          </p:nvPr>
        </p:nvSpPr>
        <p:spPr/>
        <p:txBody>
          <a:bodyPr/>
          <a:lstStyle/>
          <a:p>
            <a:r>
              <a:rPr lang="de-DE" dirty="0">
                <a:latin typeface="Libre Baskerville" panose="02000000000000000000" pitchFamily="50" charset="0"/>
              </a:rPr>
              <a:t>Wo ist das Museum?</a:t>
            </a:r>
          </a:p>
        </p:txBody>
      </p:sp>
      <p:sp>
        <p:nvSpPr>
          <p:cNvPr id="2" name="Foliennummernplatzhalter 1">
            <a:extLst>
              <a:ext uri="{FF2B5EF4-FFF2-40B4-BE49-F238E27FC236}">
                <a16:creationId xmlns:a16="http://schemas.microsoft.com/office/drawing/2014/main" id="{4D7F5000-894F-5E29-1DD1-2F3FDDA79AE0}"/>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25</a:t>
            </a:fld>
            <a:endParaRPr lang="de-DE">
              <a:latin typeface="Libre Baskerville" panose="02000000000000000000" pitchFamily="50" charset="0"/>
            </a:endParaRPr>
          </a:p>
        </p:txBody>
      </p:sp>
    </p:spTree>
    <p:extLst>
      <p:ext uri="{BB962C8B-B14F-4D97-AF65-F5344CB8AC3E}">
        <p14:creationId xmlns:p14="http://schemas.microsoft.com/office/powerpoint/2010/main" val="1831311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p:txBody>
          <a:bodyPr/>
          <a:lstStyle/>
          <a:p>
            <a:r>
              <a:rPr lang="de-DE" dirty="0">
                <a:latin typeface="Libre Baskerville" panose="02000000000000000000" pitchFamily="50" charset="0"/>
              </a:rPr>
              <a:t>Frankfurt 1628</a:t>
            </a:r>
          </a:p>
        </p:txBody>
      </p:sp>
      <p:pic>
        <p:nvPicPr>
          <p:cNvPr id="8" name="Inhaltsplatzhalter 7" descr="Kupferstich eines alten Stadtplans von Frankfurt. Die Stadt ist von einer Wallanlage umgeben. ">
            <a:extLst>
              <a:ext uri="{FF2B5EF4-FFF2-40B4-BE49-F238E27FC236}">
                <a16:creationId xmlns:a16="http://schemas.microsoft.com/office/drawing/2014/main" id="{8D1F9962-CBD6-75CB-FCB4-8A052746A70A}"/>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791098" y="1328527"/>
            <a:ext cx="6609805" cy="4848435"/>
          </a:xfrm>
        </p:spPr>
      </p:pic>
      <p:sp>
        <p:nvSpPr>
          <p:cNvPr id="10" name="Textfeld 9">
            <a:extLst>
              <a:ext uri="{FF2B5EF4-FFF2-40B4-BE49-F238E27FC236}">
                <a16:creationId xmlns:a16="http://schemas.microsoft.com/office/drawing/2014/main" id="{FDA92713-61D6-2DE9-EE88-3A82B4F61C8E}"/>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Vogelschauplan von Frankfurt am Main, 1628. Matthäus Merian, CC0.</a:t>
            </a:r>
          </a:p>
        </p:txBody>
      </p:sp>
      <p:sp>
        <p:nvSpPr>
          <p:cNvPr id="3" name="Foliennummernplatzhalter 2">
            <a:extLst>
              <a:ext uri="{FF2B5EF4-FFF2-40B4-BE49-F238E27FC236}">
                <a16:creationId xmlns:a16="http://schemas.microsoft.com/office/drawing/2014/main" id="{B0B5764F-5A55-2EBD-5F20-A7928BC24E72}"/>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26</a:t>
            </a:fld>
            <a:endParaRPr lang="de-DE">
              <a:latin typeface="Libre Baskerville" panose="02000000000000000000" pitchFamily="50" charset="0"/>
            </a:endParaRPr>
          </a:p>
        </p:txBody>
      </p:sp>
    </p:spTree>
    <p:extLst>
      <p:ext uri="{BB962C8B-B14F-4D97-AF65-F5344CB8AC3E}">
        <p14:creationId xmlns:p14="http://schemas.microsoft.com/office/powerpoint/2010/main" val="2661704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a:xfrm>
            <a:off x="249382" y="365125"/>
            <a:ext cx="11942618" cy="1325563"/>
          </a:xfrm>
        </p:spPr>
        <p:txBody>
          <a:bodyPr/>
          <a:lstStyle/>
          <a:p>
            <a:r>
              <a:rPr lang="de-DE" dirty="0">
                <a:latin typeface="Libre Baskerville" panose="02000000000000000000" pitchFamily="50" charset="0"/>
              </a:rPr>
              <a:t>Frankfurt 1628: Die Lage der Judengasse</a:t>
            </a:r>
          </a:p>
        </p:txBody>
      </p:sp>
      <p:pic>
        <p:nvPicPr>
          <p:cNvPr id="9" name="Inhaltsplatzhalter 7" descr="Kupferstich eines alten Stadtplans von Frankfurt. Die Stadt ist von einer Wallanlage umgeben. Markiert ist die Lage der Judengasse im Osten der Stadt. Die dicht bebaute und mit Mauern begrenzte Gasse tritt deutlich hervor.">
            <a:extLst>
              <a:ext uri="{FF2B5EF4-FFF2-40B4-BE49-F238E27FC236}">
                <a16:creationId xmlns:a16="http://schemas.microsoft.com/office/drawing/2014/main" id="{7E7EBD5F-E4D0-3B06-FFE2-37C769335905}"/>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953081" y="1340237"/>
            <a:ext cx="6471260" cy="4746809"/>
          </a:xfrm>
        </p:spPr>
      </p:pic>
      <p:sp>
        <p:nvSpPr>
          <p:cNvPr id="10" name="Textfeld 9">
            <a:extLst>
              <a:ext uri="{FF2B5EF4-FFF2-40B4-BE49-F238E27FC236}">
                <a16:creationId xmlns:a16="http://schemas.microsoft.com/office/drawing/2014/main" id="{FDA92713-61D6-2DE9-EE88-3A82B4F61C8E}"/>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Vogelschauplan von Frankfurt am Main, 1628. Matthäus Merian, CC0.</a:t>
            </a:r>
          </a:p>
        </p:txBody>
      </p:sp>
      <p:sp>
        <p:nvSpPr>
          <p:cNvPr id="3" name="Ellipse 2">
            <a:extLst>
              <a:ext uri="{FF2B5EF4-FFF2-40B4-BE49-F238E27FC236}">
                <a16:creationId xmlns:a16="http://schemas.microsoft.com/office/drawing/2014/main" id="{253C4512-7E44-7D45-B04B-15BAE59A4372}"/>
              </a:ext>
              <a:ext uri="{C183D7F6-B498-43B3-948B-1728B52AA6E4}">
                <adec:decorative xmlns="" xmlns:adec="http://schemas.microsoft.com/office/drawing/2017/decorative" val="1"/>
              </a:ext>
            </a:extLst>
          </p:cNvPr>
          <p:cNvSpPr/>
          <p:nvPr/>
        </p:nvSpPr>
        <p:spPr>
          <a:xfrm>
            <a:off x="6188711" y="2388078"/>
            <a:ext cx="1374964" cy="1325564"/>
          </a:xfrm>
          <a:prstGeom prst="ellipse">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de-DE">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7E52F0F3-9DF1-0153-EE46-A800D9B6C67C}"/>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27</a:t>
            </a:fld>
            <a:endParaRPr lang="de-DE">
              <a:latin typeface="Libre Baskerville" panose="02000000000000000000" pitchFamily="50" charset="0"/>
            </a:endParaRPr>
          </a:p>
        </p:txBody>
      </p:sp>
    </p:spTree>
    <p:extLst>
      <p:ext uri="{BB962C8B-B14F-4D97-AF65-F5344CB8AC3E}">
        <p14:creationId xmlns:p14="http://schemas.microsoft.com/office/powerpoint/2010/main" val="31613565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a:xfrm>
            <a:off x="838200" y="444735"/>
            <a:ext cx="10460182" cy="1245953"/>
          </a:xfrm>
        </p:spPr>
        <p:txBody>
          <a:bodyPr>
            <a:normAutofit fontScale="90000"/>
          </a:bodyPr>
          <a:lstStyle/>
          <a:p>
            <a:r>
              <a:rPr lang="de-DE" dirty="0">
                <a:latin typeface="Libre Baskerville" panose="02000000000000000000" pitchFamily="50" charset="0"/>
              </a:rPr>
              <a:t>Frankfurt heute: Wo ist die Judengasse?</a:t>
            </a:r>
          </a:p>
        </p:txBody>
      </p:sp>
      <p:pic>
        <p:nvPicPr>
          <p:cNvPr id="4" name="Inhaltsplatzhalter 3" descr="Ausschnitt aus einem modernen Straßenplan von Frankfurt. Der Ausschnitt umfasst die Frankfurter Innenstadt mit dem Anlagenring, den Main sowie im Westen den Hauptbahnhof.">
            <a:extLst>
              <a:ext uri="{FF2B5EF4-FFF2-40B4-BE49-F238E27FC236}">
                <a16:creationId xmlns:a16="http://schemas.microsoft.com/office/drawing/2014/main" id="{1F797E5B-35B1-2013-C0FC-4F10B9B785E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993189" y="1669473"/>
            <a:ext cx="7712815" cy="4507490"/>
          </a:xfrm>
          <a:prstGeom prst="rect">
            <a:avLst/>
          </a:prstGeom>
        </p:spPr>
      </p:pic>
      <p:sp>
        <p:nvSpPr>
          <p:cNvPr id="10" name="Textfeld 9">
            <a:extLst>
              <a:ext uri="{FF2B5EF4-FFF2-40B4-BE49-F238E27FC236}">
                <a16:creationId xmlns:a16="http://schemas.microsoft.com/office/drawing/2014/main" id="{FDA92713-61D6-2DE9-EE88-3A82B4F61C8E}"/>
              </a:ext>
            </a:extLst>
          </p:cNvPr>
          <p:cNvSpPr txBox="1"/>
          <p:nvPr/>
        </p:nvSpPr>
        <p:spPr>
          <a:xfrm>
            <a:off x="1128713" y="6322996"/>
            <a:ext cx="9336848" cy="246221"/>
          </a:xfrm>
          <a:prstGeom prst="rect">
            <a:avLst/>
          </a:prstGeom>
          <a:noFill/>
        </p:spPr>
        <p:txBody>
          <a:bodyPr wrap="square" rtlCol="0">
            <a:spAutoFit/>
          </a:bodyPr>
          <a:lstStyle/>
          <a:p>
            <a:pPr algn="ctr"/>
            <a:r>
              <a:rPr lang="de-DE" sz="1000" dirty="0">
                <a:latin typeface="Libre Baskerville" panose="02000000000000000000" pitchFamily="50" charset="0"/>
              </a:rPr>
              <a:t>© OpenStreetMap. CC BY-SA 2.0. Lizenztext: </a:t>
            </a:r>
            <a:r>
              <a:rPr lang="de-DE" sz="1000" dirty="0">
                <a:latin typeface="Libre Baskerville" panose="02000000000000000000" pitchFamily="50" charset="0"/>
                <a:hlinkClick r:id="rId4"/>
              </a:rPr>
              <a:t>https://www.openstreetmap.org/copyright</a:t>
            </a:r>
            <a:endParaRPr lang="de-DE" sz="1000"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280585D0-8672-D07F-71A6-D0086594FE73}"/>
              </a:ext>
            </a:extLst>
          </p:cNvPr>
          <p:cNvSpPr>
            <a:spLocks noGrp="1"/>
          </p:cNvSpPr>
          <p:nvPr>
            <p:ph type="sldNum" sz="quarter" idx="12"/>
          </p:nvPr>
        </p:nvSpPr>
        <p:spPr>
          <a:xfrm>
            <a:off x="8610600" y="6378278"/>
            <a:ext cx="2578152" cy="343197"/>
          </a:xfrm>
        </p:spPr>
        <p:txBody>
          <a:bodyPr/>
          <a:lstStyle/>
          <a:p>
            <a:fld id="{C2E247BB-96DB-4A6A-AAE1-A5F4D1F14785}" type="slidenum">
              <a:rPr lang="de-DE" smtClean="0">
                <a:latin typeface="Libre Baskerville" panose="02000000000000000000" pitchFamily="50" charset="0"/>
              </a:rPr>
              <a:t>28</a:t>
            </a:fld>
            <a:endParaRPr lang="de-DE">
              <a:latin typeface="Libre Baskerville" panose="02000000000000000000" pitchFamily="50" charset="0"/>
            </a:endParaRPr>
          </a:p>
        </p:txBody>
      </p:sp>
    </p:spTree>
    <p:extLst>
      <p:ext uri="{BB962C8B-B14F-4D97-AF65-F5344CB8AC3E}">
        <p14:creationId xmlns:p14="http://schemas.microsoft.com/office/powerpoint/2010/main" val="33091987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a:xfrm>
            <a:off x="734291" y="365125"/>
            <a:ext cx="11000509" cy="1325563"/>
          </a:xfrm>
        </p:spPr>
        <p:txBody>
          <a:bodyPr/>
          <a:lstStyle/>
          <a:p>
            <a:r>
              <a:rPr lang="de-DE" dirty="0">
                <a:latin typeface="Libre Baskerville" panose="02000000000000000000" pitchFamily="50" charset="0"/>
              </a:rPr>
              <a:t>Frankfurt heute: Lage der Judengasse</a:t>
            </a:r>
          </a:p>
        </p:txBody>
      </p:sp>
      <p:pic>
        <p:nvPicPr>
          <p:cNvPr id="4" name="Inhaltsplatzhalter 3" descr="Ausschnitt aus einem modernen Straßenplan von Frankfurt. Der Ausschnitt umfasst die Frankfurter Innenstadt mit dem Anlagenring, den Main sowie im Westen den Hauptbahnhof. In der Innenstadt ist die Lage der ehemaligen Judengasse hervorgehoben, die nicht dem heutigen Straßenbild entspricht.">
            <a:extLst>
              <a:ext uri="{FF2B5EF4-FFF2-40B4-BE49-F238E27FC236}">
                <a16:creationId xmlns:a16="http://schemas.microsoft.com/office/drawing/2014/main" id="{1F797E5B-35B1-2013-C0FC-4F10B9B785E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993188" y="1381469"/>
            <a:ext cx="8265083" cy="4795494"/>
          </a:xfrm>
          <a:prstGeom prst="rect">
            <a:avLst/>
          </a:prstGeom>
        </p:spPr>
      </p:pic>
      <p:sp>
        <p:nvSpPr>
          <p:cNvPr id="10" name="Textfeld 9">
            <a:extLst>
              <a:ext uri="{FF2B5EF4-FFF2-40B4-BE49-F238E27FC236}">
                <a16:creationId xmlns:a16="http://schemas.microsoft.com/office/drawing/2014/main" id="{FDA92713-61D6-2DE9-EE88-3A82B4F61C8E}"/>
              </a:ext>
            </a:extLst>
          </p:cNvPr>
          <p:cNvSpPr txBox="1"/>
          <p:nvPr/>
        </p:nvSpPr>
        <p:spPr>
          <a:xfrm>
            <a:off x="1128712" y="6308209"/>
            <a:ext cx="10006565" cy="246221"/>
          </a:xfrm>
          <a:prstGeom prst="rect">
            <a:avLst/>
          </a:prstGeom>
          <a:noFill/>
        </p:spPr>
        <p:txBody>
          <a:bodyPr wrap="square" rtlCol="0">
            <a:spAutoFit/>
          </a:bodyPr>
          <a:lstStyle/>
          <a:p>
            <a:pPr algn="ctr"/>
            <a:r>
              <a:rPr lang="de-DE" sz="1000" dirty="0">
                <a:latin typeface="Libre Baskerville" panose="02000000000000000000" pitchFamily="50" charset="0"/>
              </a:rPr>
              <a:t>© OpenStreetMap. CC BY-SA 2.0. Lizenztext: </a:t>
            </a:r>
            <a:r>
              <a:rPr lang="de-DE" sz="1000" dirty="0">
                <a:latin typeface="Libre Baskerville" panose="02000000000000000000" pitchFamily="50" charset="0"/>
                <a:hlinkClick r:id="rId4"/>
              </a:rPr>
              <a:t>https://www.openstreetmap.org/copyright</a:t>
            </a:r>
            <a:endParaRPr lang="de-DE" sz="1000" dirty="0">
              <a:latin typeface="Libre Baskerville" panose="02000000000000000000" pitchFamily="50" charset="0"/>
            </a:endParaRPr>
          </a:p>
        </p:txBody>
      </p:sp>
      <p:sp>
        <p:nvSpPr>
          <p:cNvPr id="6" name="Freihandform: Form 5">
            <a:extLst>
              <a:ext uri="{FF2B5EF4-FFF2-40B4-BE49-F238E27FC236}">
                <a16:creationId xmlns:a16="http://schemas.microsoft.com/office/drawing/2014/main" id="{73B457B1-F73A-9C07-CC85-579E0C440C0F}"/>
              </a:ext>
              <a:ext uri="{C183D7F6-B498-43B3-948B-1728B52AA6E4}">
                <adec:decorative xmlns="" xmlns:adec="http://schemas.microsoft.com/office/drawing/2017/decorative" val="1"/>
              </a:ext>
            </a:extLst>
          </p:cNvPr>
          <p:cNvSpPr/>
          <p:nvPr/>
        </p:nvSpPr>
        <p:spPr>
          <a:xfrm>
            <a:off x="6800806" y="3502152"/>
            <a:ext cx="331891" cy="542544"/>
          </a:xfrm>
          <a:custGeom>
            <a:avLst/>
            <a:gdLst>
              <a:gd name="connsiteX0" fmla="*/ 0 w 2121408"/>
              <a:gd name="connsiteY0" fmla="*/ 0 h 3493008"/>
              <a:gd name="connsiteX1" fmla="*/ 390144 w 2121408"/>
              <a:gd name="connsiteY1" fmla="*/ 347472 h 3493008"/>
              <a:gd name="connsiteX2" fmla="*/ 829056 w 2121408"/>
              <a:gd name="connsiteY2" fmla="*/ 749808 h 3493008"/>
              <a:gd name="connsiteX3" fmla="*/ 1115568 w 2121408"/>
              <a:gd name="connsiteY3" fmla="*/ 1200912 h 3493008"/>
              <a:gd name="connsiteX4" fmla="*/ 1395984 w 2121408"/>
              <a:gd name="connsiteY4" fmla="*/ 1798320 h 3493008"/>
              <a:gd name="connsiteX5" fmla="*/ 1804416 w 2121408"/>
              <a:gd name="connsiteY5" fmla="*/ 2578608 h 3493008"/>
              <a:gd name="connsiteX6" fmla="*/ 2017776 w 2121408"/>
              <a:gd name="connsiteY6" fmla="*/ 3108960 h 3493008"/>
              <a:gd name="connsiteX7" fmla="*/ 2121408 w 2121408"/>
              <a:gd name="connsiteY7" fmla="*/ 3493008 h 349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408" h="3493008">
                <a:moveTo>
                  <a:pt x="0" y="0"/>
                </a:moveTo>
                <a:lnTo>
                  <a:pt x="390144" y="347472"/>
                </a:lnTo>
                <a:cubicBezTo>
                  <a:pt x="528320" y="472440"/>
                  <a:pt x="708152" y="607568"/>
                  <a:pt x="829056" y="749808"/>
                </a:cubicBezTo>
                <a:cubicBezTo>
                  <a:pt x="949960" y="892048"/>
                  <a:pt x="1021080" y="1026160"/>
                  <a:pt x="1115568" y="1200912"/>
                </a:cubicBezTo>
                <a:cubicBezTo>
                  <a:pt x="1210056" y="1375664"/>
                  <a:pt x="1281176" y="1568704"/>
                  <a:pt x="1395984" y="1798320"/>
                </a:cubicBezTo>
                <a:cubicBezTo>
                  <a:pt x="1510792" y="2027936"/>
                  <a:pt x="1700784" y="2360168"/>
                  <a:pt x="1804416" y="2578608"/>
                </a:cubicBezTo>
                <a:cubicBezTo>
                  <a:pt x="1908048" y="2797048"/>
                  <a:pt x="1964944" y="2956560"/>
                  <a:pt x="2017776" y="3108960"/>
                </a:cubicBezTo>
                <a:cubicBezTo>
                  <a:pt x="2070608" y="3261360"/>
                  <a:pt x="2096008" y="3377184"/>
                  <a:pt x="2121408" y="3493008"/>
                </a:cubicBezTo>
              </a:path>
            </a:pathLst>
          </a:cu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639A409D-C2CE-2981-3F1B-CA98ED0D3832}"/>
              </a:ext>
            </a:extLst>
          </p:cNvPr>
          <p:cNvSpPr>
            <a:spLocks noGrp="1"/>
          </p:cNvSpPr>
          <p:nvPr>
            <p:ph type="sldNum" sz="quarter" idx="12"/>
          </p:nvPr>
        </p:nvSpPr>
        <p:spPr>
          <a:xfrm>
            <a:off x="8610600" y="6356350"/>
            <a:ext cx="2763078" cy="365125"/>
          </a:xfrm>
        </p:spPr>
        <p:txBody>
          <a:bodyPr/>
          <a:lstStyle/>
          <a:p>
            <a:fld id="{C2E247BB-96DB-4A6A-AAE1-A5F4D1F14785}" type="slidenum">
              <a:rPr lang="de-DE" smtClean="0">
                <a:latin typeface="Libre Baskerville" panose="02000000000000000000" pitchFamily="50" charset="0"/>
              </a:rPr>
              <a:t>29</a:t>
            </a:fld>
            <a:endParaRPr lang="de-DE">
              <a:latin typeface="Libre Baskerville" panose="02000000000000000000" pitchFamily="50" charset="0"/>
            </a:endParaRPr>
          </a:p>
        </p:txBody>
      </p:sp>
    </p:spTree>
    <p:extLst>
      <p:ext uri="{BB962C8B-B14F-4D97-AF65-F5344CB8AC3E}">
        <p14:creationId xmlns:p14="http://schemas.microsoft.com/office/powerpoint/2010/main" val="774092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5AD859-A3B2-0340-1174-9A4EE6F489F9}"/>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Eine Ausstellung über eine Schule</a:t>
            </a:r>
          </a:p>
        </p:txBody>
      </p:sp>
      <p:sp>
        <p:nvSpPr>
          <p:cNvPr id="3" name="Inhaltsplatzhalter 2">
            <a:extLst>
              <a:ext uri="{FF2B5EF4-FFF2-40B4-BE49-F238E27FC236}">
                <a16:creationId xmlns:a16="http://schemas.microsoft.com/office/drawing/2014/main" id="{B0E4E71C-8F10-63DD-9E91-500E1F19476A}"/>
              </a:ext>
            </a:extLst>
          </p:cNvPr>
          <p:cNvSpPr>
            <a:spLocks noGrp="1"/>
          </p:cNvSpPr>
          <p:nvPr>
            <p:ph idx="1"/>
          </p:nvPr>
        </p:nvSpPr>
        <p:spPr/>
        <p:txBody>
          <a:bodyPr>
            <a:noAutofit/>
          </a:bodyPr>
          <a:lstStyle/>
          <a:p>
            <a:pPr marL="0" indent="0">
              <a:lnSpc>
                <a:spcPct val="114000"/>
              </a:lnSpc>
              <a:buNone/>
            </a:pPr>
            <a:r>
              <a:rPr lang="de-DE" sz="1800" dirty="0">
                <a:latin typeface="Libre Baskerville" panose="02000000000000000000" pitchFamily="50" charset="0"/>
              </a:rPr>
              <a:t>Stell dir vor, wir sind im Jahr 2050. Schulen gibt es nicht mehr.</a:t>
            </a:r>
          </a:p>
          <a:p>
            <a:pPr marL="0" indent="0">
              <a:lnSpc>
                <a:spcPct val="114000"/>
              </a:lnSpc>
              <a:buNone/>
            </a:pPr>
            <a:r>
              <a:rPr lang="de-DE" sz="1800" dirty="0">
                <a:latin typeface="Libre Baskerville" panose="02000000000000000000" pitchFamily="50" charset="0"/>
              </a:rPr>
              <a:t>Ihr gestaltet eine Ausstellung über Schulen.</a:t>
            </a:r>
          </a:p>
          <a:p>
            <a:pPr marL="0" indent="0">
              <a:lnSpc>
                <a:spcPct val="114000"/>
              </a:lnSpc>
              <a:buNone/>
            </a:pPr>
            <a:r>
              <a:rPr lang="de-DE" sz="1800" dirty="0">
                <a:latin typeface="Libre Baskerville" panose="02000000000000000000" pitchFamily="50" charset="0"/>
              </a:rPr>
              <a:t>Welche Gegenstände zeigt ihr?</a:t>
            </a:r>
          </a:p>
          <a:p>
            <a:pPr marL="0" indent="0">
              <a:lnSpc>
                <a:spcPct val="114000"/>
              </a:lnSpc>
              <a:buNone/>
            </a:pPr>
            <a:endParaRPr lang="de-DE" sz="1800" dirty="0">
              <a:latin typeface="Libre Baskerville" panose="02000000000000000000" pitchFamily="50" charset="0"/>
            </a:endParaRPr>
          </a:p>
          <a:p>
            <a:pPr marL="0" indent="0">
              <a:lnSpc>
                <a:spcPct val="114000"/>
              </a:lnSpc>
              <a:buNone/>
            </a:pPr>
            <a:r>
              <a:rPr lang="de-DE" sz="1800" b="1" dirty="0">
                <a:latin typeface="Libre Baskerville" panose="02000000000000000000" pitchFamily="50" charset="0"/>
              </a:rPr>
              <a:t>Zweiergruppe:</a:t>
            </a:r>
          </a:p>
          <a:p>
            <a:pPr marL="514350" indent="-514350">
              <a:lnSpc>
                <a:spcPct val="114000"/>
              </a:lnSpc>
              <a:buFont typeface="+mj-lt"/>
              <a:buAutoNum type="arabicPeriod"/>
            </a:pPr>
            <a:r>
              <a:rPr lang="de-DE" sz="1800" u="sng" dirty="0">
                <a:latin typeface="Libre Baskerville" panose="02000000000000000000" pitchFamily="50" charset="0"/>
              </a:rPr>
              <a:t>Wählt</a:t>
            </a:r>
            <a:r>
              <a:rPr lang="de-DE" sz="1800" dirty="0">
                <a:latin typeface="Libre Baskerville" panose="02000000000000000000" pitchFamily="50" charset="0"/>
              </a:rPr>
              <a:t> einen Gegenstand für die Ausstellung </a:t>
            </a:r>
            <a:r>
              <a:rPr lang="de-DE" sz="1800" u="sng" dirty="0">
                <a:latin typeface="Libre Baskerville" panose="02000000000000000000" pitchFamily="50" charset="0"/>
              </a:rPr>
              <a:t>aus</a:t>
            </a:r>
            <a:r>
              <a:rPr lang="de-DE" sz="1800" dirty="0">
                <a:latin typeface="Libre Baskerville" panose="02000000000000000000" pitchFamily="50" charset="0"/>
              </a:rPr>
              <a:t>.</a:t>
            </a:r>
          </a:p>
          <a:p>
            <a:pPr marL="514350" indent="-514350">
              <a:lnSpc>
                <a:spcPct val="114000"/>
              </a:lnSpc>
              <a:buFont typeface="+mj-lt"/>
              <a:buAutoNum type="arabicPeriod"/>
            </a:pPr>
            <a:r>
              <a:rPr lang="de-DE" sz="1800" u="sng" dirty="0">
                <a:latin typeface="Libre Baskerville" panose="02000000000000000000" pitchFamily="50" charset="0"/>
              </a:rPr>
              <a:t>Schreibt</a:t>
            </a:r>
            <a:r>
              <a:rPr lang="de-DE" sz="1800" dirty="0">
                <a:latin typeface="Libre Baskerville" panose="02000000000000000000" pitchFamily="50" charset="0"/>
              </a:rPr>
              <a:t> in zwei bis drei Sätzen auf, was ihr über den Gegenstand erzählen möchtet.</a:t>
            </a:r>
          </a:p>
          <a:p>
            <a:pPr marL="514350" indent="-514350">
              <a:lnSpc>
                <a:spcPct val="114000"/>
              </a:lnSpc>
              <a:buFont typeface="+mj-lt"/>
              <a:buAutoNum type="arabicPeriod"/>
            </a:pPr>
            <a:r>
              <a:rPr lang="de-DE" sz="1800" u="sng" dirty="0">
                <a:latin typeface="Libre Baskerville" panose="02000000000000000000" pitchFamily="50" charset="0"/>
              </a:rPr>
              <a:t>Stellt</a:t>
            </a:r>
            <a:r>
              <a:rPr lang="de-DE" sz="1800" dirty="0">
                <a:latin typeface="Libre Baskerville" panose="02000000000000000000" pitchFamily="50" charset="0"/>
              </a:rPr>
              <a:t> den Gegenstand im Anschluss der Klasse </a:t>
            </a:r>
            <a:r>
              <a:rPr lang="de-DE" sz="1800" u="sng" dirty="0">
                <a:latin typeface="Libre Baskerville" panose="02000000000000000000" pitchFamily="50" charset="0"/>
              </a:rPr>
              <a:t>vor</a:t>
            </a:r>
            <a:r>
              <a:rPr lang="de-DE" sz="1800" dirty="0">
                <a:latin typeface="Libre Baskerville" panose="02000000000000000000" pitchFamily="50" charset="0"/>
              </a:rPr>
              <a:t>.</a:t>
            </a:r>
          </a:p>
          <a:p>
            <a:pPr marL="514350" indent="-514350">
              <a:lnSpc>
                <a:spcPct val="114000"/>
              </a:lnSpc>
              <a:buFont typeface="+mj-lt"/>
              <a:buAutoNum type="arabicPeriod"/>
            </a:pPr>
            <a:endParaRPr lang="de-DE" sz="1800" dirty="0">
              <a:latin typeface="Libre Baskerville" panose="02000000000000000000" pitchFamily="50" charset="0"/>
            </a:endParaRPr>
          </a:p>
          <a:p>
            <a:pPr marL="0" indent="0" algn="r">
              <a:lnSpc>
                <a:spcPct val="114000"/>
              </a:lnSpc>
              <a:buNone/>
            </a:pPr>
            <a:r>
              <a:rPr lang="de-DE" sz="1800" i="1" dirty="0">
                <a:latin typeface="Libre Baskerville" panose="02000000000000000000" pitchFamily="50" charset="0"/>
              </a:rPr>
              <a:t>Zeit: 15 Minuten</a:t>
            </a:r>
          </a:p>
        </p:txBody>
      </p:sp>
      <p:sp>
        <p:nvSpPr>
          <p:cNvPr id="4" name="Foliennummernplatzhalter 3">
            <a:extLst>
              <a:ext uri="{FF2B5EF4-FFF2-40B4-BE49-F238E27FC236}">
                <a16:creationId xmlns:a16="http://schemas.microsoft.com/office/drawing/2014/main" id="{242BA4F7-7259-F55A-B567-A31B963E94C0}"/>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3</a:t>
            </a:fld>
            <a:endParaRPr lang="de-DE">
              <a:latin typeface="Libre Baskerville" panose="02000000000000000000" pitchFamily="50" charset="0"/>
            </a:endParaRPr>
          </a:p>
        </p:txBody>
      </p:sp>
    </p:spTree>
    <p:extLst>
      <p:ext uri="{BB962C8B-B14F-4D97-AF65-F5344CB8AC3E}">
        <p14:creationId xmlns:p14="http://schemas.microsoft.com/office/powerpoint/2010/main" val="3487039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a:xfrm>
            <a:off x="838200" y="365125"/>
            <a:ext cx="10688782" cy="1325563"/>
          </a:xfrm>
        </p:spPr>
        <p:txBody>
          <a:bodyPr/>
          <a:lstStyle/>
          <a:p>
            <a:r>
              <a:rPr lang="de-DE" dirty="0">
                <a:latin typeface="Libre Baskerville" panose="02000000000000000000" pitchFamily="50" charset="0"/>
              </a:rPr>
              <a:t>Die Lage der Judengasse in der Stadt</a:t>
            </a:r>
          </a:p>
        </p:txBody>
      </p:sp>
      <p:pic>
        <p:nvPicPr>
          <p:cNvPr id="6" name="Inhaltsplatzhalter 5" descr="Luftbild von Frankfurt. Der Ausschnitt umfasst die Konstablerwache und den jüdischen Friedhof an der Battonnstraße. Über den Stadtplan ist eine Skizze der Grundrisse der Häuser der ehemaligen Judengasse gelegt. Der Verlauf der Judengasse entspricht nicht dem heutigen Straßenverlauf.">
            <a:extLst>
              <a:ext uri="{FF2B5EF4-FFF2-40B4-BE49-F238E27FC236}">
                <a16:creationId xmlns:a16="http://schemas.microsoft.com/office/drawing/2014/main" id="{DAB6CF15-3F52-6F45-896F-FB186025C4C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697770" y="1371600"/>
            <a:ext cx="6796460" cy="4805363"/>
          </a:xfrm>
          <a:prstGeom prst="rect">
            <a:avLst/>
          </a:prstGeom>
        </p:spPr>
      </p:pic>
      <p:sp>
        <p:nvSpPr>
          <p:cNvPr id="10" name="Textfeld 9">
            <a:extLst>
              <a:ext uri="{FF2B5EF4-FFF2-40B4-BE49-F238E27FC236}">
                <a16:creationId xmlns:a16="http://schemas.microsoft.com/office/drawing/2014/main" id="{FDA92713-61D6-2DE9-EE88-3A82B4F61C8E}"/>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Judengasse (1711), Frankfurt am Main (2022). © </a:t>
            </a:r>
            <a:r>
              <a:rPr lang="de-DE" sz="1000" dirty="0" err="1">
                <a:latin typeface="Libre Baskerville" panose="02000000000000000000" pitchFamily="50" charset="0"/>
              </a:rPr>
              <a:t>Meitar</a:t>
            </a:r>
            <a:r>
              <a:rPr lang="de-DE" sz="1000" dirty="0">
                <a:latin typeface="Libre Baskerville" panose="02000000000000000000" pitchFamily="50" charset="0"/>
              </a:rPr>
              <a:t> </a:t>
            </a:r>
            <a:r>
              <a:rPr lang="de-DE" sz="1000" dirty="0" err="1">
                <a:latin typeface="Libre Baskerville" panose="02000000000000000000" pitchFamily="50" charset="0"/>
              </a:rPr>
              <a:t>Tewel</a:t>
            </a:r>
            <a:r>
              <a:rPr lang="de-DE" sz="1000" dirty="0">
                <a:latin typeface="Libre Baskerville" panose="02000000000000000000" pitchFamily="50" charset="0"/>
              </a:rPr>
              <a:t>, Geoportal Frankfurt.</a:t>
            </a:r>
          </a:p>
        </p:txBody>
      </p:sp>
      <p:sp>
        <p:nvSpPr>
          <p:cNvPr id="3" name="Foliennummernplatzhalter 2">
            <a:extLst>
              <a:ext uri="{FF2B5EF4-FFF2-40B4-BE49-F238E27FC236}">
                <a16:creationId xmlns:a16="http://schemas.microsoft.com/office/drawing/2014/main" id="{382E4CF7-59A9-F80C-757E-75EEFEA464D3}"/>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30</a:t>
            </a:fld>
            <a:endParaRPr lang="de-DE">
              <a:latin typeface="Libre Baskerville" panose="02000000000000000000" pitchFamily="50" charset="0"/>
            </a:endParaRPr>
          </a:p>
        </p:txBody>
      </p:sp>
    </p:spTree>
    <p:extLst>
      <p:ext uri="{BB962C8B-B14F-4D97-AF65-F5344CB8AC3E}">
        <p14:creationId xmlns:p14="http://schemas.microsoft.com/office/powerpoint/2010/main" val="946233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p:txBody>
          <a:bodyPr/>
          <a:lstStyle/>
          <a:p>
            <a:r>
              <a:rPr lang="de-DE" dirty="0">
                <a:latin typeface="Libre Baskerville" panose="02000000000000000000" pitchFamily="50" charset="0"/>
              </a:rPr>
              <a:t>Die Lage des Museums</a:t>
            </a:r>
          </a:p>
        </p:txBody>
      </p:sp>
      <p:pic>
        <p:nvPicPr>
          <p:cNvPr id="6" name="Inhaltsplatzhalter 5" descr="Luftbild von Frankfurt. Der Ausschnitt umfasst die Konstablerwache und den jüdischen Friedhof an der Battonnstraße. Über den Stadtplan ist eine Skizze der Grundrisse der Häuser der ehemaligen Judengasse gelegt. Am südlichen Ende der Gasse ist die Lage des heutigen Museums Judengasse unweit des Friedhofs markiert.">
            <a:extLst>
              <a:ext uri="{FF2B5EF4-FFF2-40B4-BE49-F238E27FC236}">
                <a16:creationId xmlns:a16="http://schemas.microsoft.com/office/drawing/2014/main" id="{DAB6CF15-3F52-6F45-896F-FB186025C4C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697770" y="1371600"/>
            <a:ext cx="6796460" cy="4805363"/>
          </a:xfrm>
          <a:prstGeom prst="rect">
            <a:avLst/>
          </a:prstGeom>
        </p:spPr>
      </p:pic>
      <p:sp>
        <p:nvSpPr>
          <p:cNvPr id="10" name="Textfeld 9">
            <a:extLst>
              <a:ext uri="{FF2B5EF4-FFF2-40B4-BE49-F238E27FC236}">
                <a16:creationId xmlns:a16="http://schemas.microsoft.com/office/drawing/2014/main" id="{FDA92713-61D6-2DE9-EE88-3A82B4F61C8E}"/>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Judengasse (1711), Frankfurt am Main (2022). © </a:t>
            </a:r>
            <a:r>
              <a:rPr lang="de-DE" sz="1000" dirty="0" err="1">
                <a:latin typeface="Libre Baskerville" panose="02000000000000000000" pitchFamily="50" charset="0"/>
              </a:rPr>
              <a:t>Meitar</a:t>
            </a:r>
            <a:r>
              <a:rPr lang="de-DE" sz="1000" dirty="0">
                <a:latin typeface="Libre Baskerville" panose="02000000000000000000" pitchFamily="50" charset="0"/>
              </a:rPr>
              <a:t> </a:t>
            </a:r>
            <a:r>
              <a:rPr lang="de-DE" sz="1000" dirty="0" err="1">
                <a:latin typeface="Libre Baskerville" panose="02000000000000000000" pitchFamily="50" charset="0"/>
              </a:rPr>
              <a:t>Tewel</a:t>
            </a:r>
            <a:r>
              <a:rPr lang="de-DE" sz="1000" dirty="0">
                <a:latin typeface="Libre Baskerville" panose="02000000000000000000" pitchFamily="50" charset="0"/>
              </a:rPr>
              <a:t>, Geoportal Frankfurt.</a:t>
            </a:r>
          </a:p>
        </p:txBody>
      </p:sp>
      <p:sp>
        <p:nvSpPr>
          <p:cNvPr id="3" name="Ellipse 2">
            <a:extLst>
              <a:ext uri="{FF2B5EF4-FFF2-40B4-BE49-F238E27FC236}">
                <a16:creationId xmlns:a16="http://schemas.microsoft.com/office/drawing/2014/main" id="{F196B3A7-2B21-FD64-3995-C05FF161630F}"/>
              </a:ext>
              <a:ext uri="{C183D7F6-B498-43B3-948B-1728B52AA6E4}">
                <adec:decorative xmlns="" xmlns:adec="http://schemas.microsoft.com/office/drawing/2017/decorative" val="1"/>
              </a:ext>
            </a:extLst>
          </p:cNvPr>
          <p:cNvSpPr/>
          <p:nvPr/>
        </p:nvSpPr>
        <p:spPr>
          <a:xfrm>
            <a:off x="5977890" y="4838700"/>
            <a:ext cx="495300" cy="495300"/>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A4CD11A4-8E50-ADBF-EE00-C97078EBADD0}"/>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31</a:t>
            </a:fld>
            <a:endParaRPr lang="de-DE">
              <a:latin typeface="Libre Baskerville" panose="02000000000000000000" pitchFamily="50" charset="0"/>
            </a:endParaRPr>
          </a:p>
        </p:txBody>
      </p:sp>
    </p:spTree>
    <p:extLst>
      <p:ext uri="{BB962C8B-B14F-4D97-AF65-F5344CB8AC3E}">
        <p14:creationId xmlns:p14="http://schemas.microsoft.com/office/powerpoint/2010/main" val="9403296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F6E8111-4174-19F5-EB62-6DEEB3E91466}"/>
              </a:ext>
            </a:extLst>
          </p:cNvPr>
          <p:cNvSpPr>
            <a:spLocks noGrp="1"/>
          </p:cNvSpPr>
          <p:nvPr>
            <p:ph type="ctrTitle"/>
          </p:nvPr>
        </p:nvSpPr>
        <p:spPr/>
        <p:txBody>
          <a:bodyPr/>
          <a:lstStyle/>
          <a:p>
            <a:pPr>
              <a:lnSpc>
                <a:spcPct val="114000"/>
              </a:lnSpc>
            </a:pPr>
            <a:r>
              <a:rPr lang="de-DE" dirty="0">
                <a:latin typeface="Libre Baskerville" panose="02000000000000000000" pitchFamily="50" charset="0"/>
              </a:rPr>
              <a:t>Warum gibt es das Museum?</a:t>
            </a:r>
          </a:p>
        </p:txBody>
      </p:sp>
      <p:sp>
        <p:nvSpPr>
          <p:cNvPr id="2" name="Foliennummernplatzhalter 1">
            <a:extLst>
              <a:ext uri="{FF2B5EF4-FFF2-40B4-BE49-F238E27FC236}">
                <a16:creationId xmlns:a16="http://schemas.microsoft.com/office/drawing/2014/main" id="{A4DA8382-1B7C-2DC5-9483-E1EA52638E99}"/>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32</a:t>
            </a:fld>
            <a:endParaRPr lang="de-DE">
              <a:latin typeface="Libre Baskerville" panose="02000000000000000000" pitchFamily="50" charset="0"/>
            </a:endParaRPr>
          </a:p>
        </p:txBody>
      </p:sp>
    </p:spTree>
    <p:extLst>
      <p:ext uri="{BB962C8B-B14F-4D97-AF65-F5344CB8AC3E}">
        <p14:creationId xmlns:p14="http://schemas.microsoft.com/office/powerpoint/2010/main" val="3650514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53F13A-4EE8-ECA8-A5D3-553265662619}"/>
              </a:ext>
            </a:extLst>
          </p:cNvPr>
          <p:cNvSpPr>
            <a:spLocks noGrp="1"/>
          </p:cNvSpPr>
          <p:nvPr>
            <p:ph type="title"/>
          </p:nvPr>
        </p:nvSpPr>
        <p:spPr>
          <a:xfrm>
            <a:off x="602673" y="365125"/>
            <a:ext cx="11506200" cy="1325563"/>
          </a:xfrm>
        </p:spPr>
        <p:txBody>
          <a:bodyPr>
            <a:normAutofit fontScale="90000"/>
          </a:bodyPr>
          <a:lstStyle/>
          <a:p>
            <a:pPr>
              <a:lnSpc>
                <a:spcPct val="114000"/>
              </a:lnSpc>
            </a:pPr>
            <a:r>
              <a:rPr lang="de-DE" dirty="0">
                <a:latin typeface="Libre Baskerville" panose="02000000000000000000" pitchFamily="50" charset="0"/>
              </a:rPr>
              <a:t>Der Börneplatzkonflikt 1987: </a:t>
            </a:r>
            <a:br>
              <a:rPr lang="de-DE" dirty="0">
                <a:latin typeface="Libre Baskerville" panose="02000000000000000000" pitchFamily="50" charset="0"/>
              </a:rPr>
            </a:br>
            <a:r>
              <a:rPr lang="de-DE" dirty="0">
                <a:latin typeface="Libre Baskerville" panose="02000000000000000000" pitchFamily="50" charset="0"/>
              </a:rPr>
              <a:t>Überreste der Judengasse </a:t>
            </a:r>
            <a:r>
              <a:rPr lang="de-DE" dirty="0" smtClean="0">
                <a:latin typeface="Libre Baskerville" panose="02000000000000000000" pitchFamily="50" charset="0"/>
              </a:rPr>
              <a:t>werden gefunden</a:t>
            </a:r>
            <a:endParaRPr lang="de-DE" dirty="0">
              <a:latin typeface="Libre Baskerville" panose="02000000000000000000" pitchFamily="50" charset="0"/>
            </a:endParaRPr>
          </a:p>
        </p:txBody>
      </p:sp>
      <p:pic>
        <p:nvPicPr>
          <p:cNvPr id="5" name="Inhaltsplatzhalter 4" descr="Schwarz-Weiß-Fotografie einer Baustelle. Auf der Baustelle sind Ausgrabungen von Hausfundamenten zu erkennen.">
            <a:extLst>
              <a:ext uri="{FF2B5EF4-FFF2-40B4-BE49-F238E27FC236}">
                <a16:creationId xmlns:a16="http://schemas.microsoft.com/office/drawing/2014/main" id="{5EE86D27-1FD6-4946-FE3D-8767AF27E776}"/>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312999" y="1786714"/>
            <a:ext cx="5566001" cy="4351338"/>
          </a:xfrm>
        </p:spPr>
      </p:pic>
      <p:sp>
        <p:nvSpPr>
          <p:cNvPr id="4" name="Textfeld 3">
            <a:extLst>
              <a:ext uri="{FF2B5EF4-FFF2-40B4-BE49-F238E27FC236}">
                <a16:creationId xmlns:a16="http://schemas.microsoft.com/office/drawing/2014/main" id="{BD039B2B-BB0A-CBC9-5C13-3A1CEBF0417C}"/>
              </a:ext>
            </a:extLst>
          </p:cNvPr>
          <p:cNvSpPr txBox="1"/>
          <p:nvPr/>
        </p:nvSpPr>
        <p:spPr>
          <a:xfrm>
            <a:off x="1128712" y="6308209"/>
            <a:ext cx="9934575" cy="267766"/>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Baustelle am Frankfurter </a:t>
            </a:r>
            <a:r>
              <a:rPr lang="de-DE" sz="1000" dirty="0" err="1">
                <a:latin typeface="Libre Baskerville" panose="02000000000000000000" pitchFamily="50" charset="0"/>
              </a:rPr>
              <a:t>Börneplatz</a:t>
            </a:r>
            <a:r>
              <a:rPr lang="de-DE" sz="1000" dirty="0">
                <a:latin typeface="Libre Baskerville" panose="02000000000000000000" pitchFamily="50" charset="0"/>
              </a:rPr>
              <a:t>, 1987. © Klaus Malorny.</a:t>
            </a:r>
            <a:endParaRPr lang="de-DE" sz="1000" dirty="0">
              <a:highlight>
                <a:srgbClr val="FFFF00"/>
              </a:highlight>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CB077F3C-A3BE-C360-A32B-94190A639308}"/>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33</a:t>
            </a:fld>
            <a:endParaRPr lang="de-DE">
              <a:latin typeface="Libre Baskerville" panose="02000000000000000000" pitchFamily="50" charset="0"/>
            </a:endParaRPr>
          </a:p>
        </p:txBody>
      </p:sp>
    </p:spTree>
    <p:extLst>
      <p:ext uri="{BB962C8B-B14F-4D97-AF65-F5344CB8AC3E}">
        <p14:creationId xmlns:p14="http://schemas.microsoft.com/office/powerpoint/2010/main" val="19942541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10D6BE-1545-2DF5-2C82-A35B4B016833}"/>
              </a:ext>
            </a:extLst>
          </p:cNvPr>
          <p:cNvSpPr>
            <a:spLocks noGrp="1"/>
          </p:cNvSpPr>
          <p:nvPr>
            <p:ph type="title"/>
          </p:nvPr>
        </p:nvSpPr>
        <p:spPr>
          <a:xfrm>
            <a:off x="838200" y="365125"/>
            <a:ext cx="10808368" cy="1325563"/>
          </a:xfrm>
        </p:spPr>
        <p:txBody>
          <a:bodyPr>
            <a:normAutofit fontScale="90000"/>
          </a:bodyPr>
          <a:lstStyle/>
          <a:p>
            <a:pPr>
              <a:lnSpc>
                <a:spcPct val="114000"/>
              </a:lnSpc>
            </a:pPr>
            <a:r>
              <a:rPr lang="de-DE" dirty="0">
                <a:latin typeface="Libre Baskerville" panose="02000000000000000000" pitchFamily="50" charset="0"/>
              </a:rPr>
              <a:t>Proteste gegen die Bebauung des </a:t>
            </a:r>
            <a:r>
              <a:rPr lang="de-DE" dirty="0" err="1">
                <a:latin typeface="Libre Baskerville" panose="02000000000000000000" pitchFamily="50" charset="0"/>
              </a:rPr>
              <a:t>Börneplatzes</a:t>
            </a:r>
            <a:endParaRPr lang="de-DE" dirty="0">
              <a:latin typeface="Libre Baskerville" panose="02000000000000000000" pitchFamily="50" charset="0"/>
            </a:endParaRPr>
          </a:p>
        </p:txBody>
      </p:sp>
      <p:sp>
        <p:nvSpPr>
          <p:cNvPr id="17" name="Textfeld 16">
            <a:extLst>
              <a:ext uri="{FF2B5EF4-FFF2-40B4-BE49-F238E27FC236}">
                <a16:creationId xmlns:a16="http://schemas.microsoft.com/office/drawing/2014/main" id="{9E8770BF-D34D-6CCA-4542-6B58FA921252}"/>
              </a:ext>
            </a:extLst>
          </p:cNvPr>
          <p:cNvSpPr txBox="1"/>
          <p:nvPr/>
        </p:nvSpPr>
        <p:spPr>
          <a:xfrm>
            <a:off x="997744" y="5643329"/>
            <a:ext cx="4862512" cy="443198"/>
          </a:xfrm>
          <a:prstGeom prst="rect">
            <a:avLst/>
          </a:prstGeom>
          <a:noFill/>
        </p:spPr>
        <p:txBody>
          <a:bodyPr wrap="square" rtlCol="0">
            <a:spAutoFit/>
          </a:bodyPr>
          <a:lstStyle/>
          <a:p>
            <a:pPr algn="ctr">
              <a:lnSpc>
                <a:spcPct val="114000"/>
              </a:lnSpc>
            </a:pPr>
            <a:r>
              <a:rPr lang="de-DE" sz="1000" dirty="0">
                <a:effectLst/>
                <a:latin typeface="Libre Baskerville" panose="02000000000000000000" pitchFamily="50" charset="0"/>
              </a:rPr>
              <a:t>Die Besetzung der Baustelle am </a:t>
            </a:r>
            <a:r>
              <a:rPr lang="de-DE" sz="1000" dirty="0" err="1">
                <a:effectLst/>
                <a:latin typeface="Libre Baskerville" panose="02000000000000000000" pitchFamily="50" charset="0"/>
              </a:rPr>
              <a:t>Börneplatz</a:t>
            </a:r>
            <a:r>
              <a:rPr lang="de-DE" sz="1000" dirty="0">
                <a:effectLst/>
                <a:latin typeface="Libre Baskerville" panose="02000000000000000000" pitchFamily="50" charset="0"/>
              </a:rPr>
              <a:t> durch Demonstrantinnen und Demonstranten, August </a:t>
            </a:r>
            <a:r>
              <a:rPr lang="de-DE" sz="1000" dirty="0">
                <a:latin typeface="Libre Baskerville" panose="02000000000000000000" pitchFamily="50" charset="0"/>
              </a:rPr>
              <a:t>1987. © Klaus Malorny.</a:t>
            </a:r>
            <a:endParaRPr lang="de-DE" sz="1000" dirty="0">
              <a:highlight>
                <a:srgbClr val="FFFF00"/>
              </a:highlight>
              <a:latin typeface="Libre Baskerville" panose="02000000000000000000" pitchFamily="50" charset="0"/>
            </a:endParaRPr>
          </a:p>
        </p:txBody>
      </p:sp>
      <p:pic>
        <p:nvPicPr>
          <p:cNvPr id="10" name="Inhaltsplatzhalter 9" descr="Schwarz-Weiß-Fotografie. Etwa 20 Menschen stehen vor einem Bagger und hindern ihn daran, weiterzufahren.">
            <a:extLst>
              <a:ext uri="{FF2B5EF4-FFF2-40B4-BE49-F238E27FC236}">
                <a16:creationId xmlns:a16="http://schemas.microsoft.com/office/drawing/2014/main" id="{926B96DA-32AF-77E8-BB6F-629C3121D37D}"/>
              </a:ext>
            </a:extLst>
          </p:cNvPr>
          <p:cNvPicPr>
            <a:picLocks noGrp="1" noChangeAspect="1"/>
          </p:cNvPicPr>
          <p:nvPr>
            <p:ph sz="half" idx="1"/>
          </p:nvPr>
        </p:nvPicPr>
        <p:blipFill>
          <a:blip r:embed="rId2" cstate="screen">
            <a:extLst>
              <a:ext uri="{28A0092B-C50C-407E-A947-70E740481C1C}">
                <a14:useLocalDpi xmlns:a14="http://schemas.microsoft.com/office/drawing/2010/main"/>
              </a:ext>
            </a:extLst>
          </a:blip>
          <a:stretch>
            <a:fillRect/>
          </a:stretch>
        </p:blipFill>
        <p:spPr>
          <a:xfrm>
            <a:off x="838200" y="2366093"/>
            <a:ext cx="5181600" cy="3270402"/>
          </a:xfrm>
        </p:spPr>
      </p:pic>
      <p:sp>
        <p:nvSpPr>
          <p:cNvPr id="18" name="Textfeld 17">
            <a:extLst>
              <a:ext uri="{FF2B5EF4-FFF2-40B4-BE49-F238E27FC236}">
                <a16:creationId xmlns:a16="http://schemas.microsoft.com/office/drawing/2014/main" id="{E1DEDB2C-35BF-9B75-9192-B92B1940F3BD}"/>
              </a:ext>
            </a:extLst>
          </p:cNvPr>
          <p:cNvSpPr txBox="1"/>
          <p:nvPr/>
        </p:nvSpPr>
        <p:spPr>
          <a:xfrm>
            <a:off x="6331746" y="6187337"/>
            <a:ext cx="4862512" cy="443198"/>
          </a:xfrm>
          <a:prstGeom prst="rect">
            <a:avLst/>
          </a:prstGeom>
          <a:noFill/>
        </p:spPr>
        <p:txBody>
          <a:bodyPr wrap="square" rtlCol="0">
            <a:spAutoFit/>
          </a:bodyPr>
          <a:lstStyle/>
          <a:p>
            <a:pPr algn="ctr">
              <a:lnSpc>
                <a:spcPct val="114000"/>
              </a:lnSpc>
            </a:pPr>
            <a:r>
              <a:rPr lang="de-DE" sz="1000" dirty="0">
                <a:effectLst/>
                <a:latin typeface="Libre Baskerville" panose="02000000000000000000" pitchFamily="50" charset="0"/>
              </a:rPr>
              <a:t>Die Räumung der besetzten Baustelle, September 1987</a:t>
            </a:r>
            <a:r>
              <a:rPr lang="de-DE" sz="1000" dirty="0">
                <a:latin typeface="Libre Baskerville" panose="02000000000000000000" pitchFamily="50" charset="0"/>
              </a:rPr>
              <a:t>. © Klaus Malorny.</a:t>
            </a:r>
            <a:endParaRPr lang="de-DE" sz="1000" dirty="0">
              <a:highlight>
                <a:srgbClr val="FFFF00"/>
              </a:highlight>
              <a:latin typeface="Libre Baskerville" panose="02000000000000000000" pitchFamily="50" charset="0"/>
            </a:endParaRPr>
          </a:p>
        </p:txBody>
      </p:sp>
      <p:pic>
        <p:nvPicPr>
          <p:cNvPr id="13" name="Inhaltsplatzhalter 12" descr="Schwarz-Weiß-Fotografie. Zwei Polizisten tragen einen Demonstranten weg. Dieser trägt ein Transparent mit der Aufschrift „Rettet den Börneplatz!“.">
            <a:extLst>
              <a:ext uri="{FF2B5EF4-FFF2-40B4-BE49-F238E27FC236}">
                <a16:creationId xmlns:a16="http://schemas.microsoft.com/office/drawing/2014/main" id="{D3723D5F-BE9E-A4A2-0481-395B0AA5C570}"/>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7123469" y="1825625"/>
            <a:ext cx="3279061" cy="4351338"/>
          </a:xfrm>
        </p:spPr>
      </p:pic>
      <p:sp>
        <p:nvSpPr>
          <p:cNvPr id="4" name="Foliennummernplatzhalter 3">
            <a:extLst>
              <a:ext uri="{FF2B5EF4-FFF2-40B4-BE49-F238E27FC236}">
                <a16:creationId xmlns:a16="http://schemas.microsoft.com/office/drawing/2014/main" id="{0FCAF572-4F15-4973-770D-946FE47E1225}"/>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34</a:t>
            </a:fld>
            <a:endParaRPr lang="de-DE" dirty="0">
              <a:latin typeface="Libre Baskerville" panose="02000000000000000000" pitchFamily="50" charset="0"/>
            </a:endParaRPr>
          </a:p>
        </p:txBody>
      </p:sp>
    </p:spTree>
    <p:extLst>
      <p:ext uri="{BB962C8B-B14F-4D97-AF65-F5344CB8AC3E}">
        <p14:creationId xmlns:p14="http://schemas.microsoft.com/office/powerpoint/2010/main" val="2539699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10D6BE-1545-2DF5-2C82-A35B4B016833}"/>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Was soll mit den Überresten geschehen?</a:t>
            </a:r>
          </a:p>
        </p:txBody>
      </p:sp>
      <p:pic>
        <p:nvPicPr>
          <p:cNvPr id="11" name="Inhaltsplatzhalter 10" descr="Schwarz-Weiß-Fotografie einer Demonstration auf der Baustelle am Börneplatz. Etwa 70 Menschen sind versammelt. Auf den Ruinen der ehemaligen Judengasse stehen eine Frau mit Megafon und ein Mann mit einem Transparent, auf dem „Zerstört den Börneplatz nicht“ steht.">
            <a:extLst>
              <a:ext uri="{FF2B5EF4-FFF2-40B4-BE49-F238E27FC236}">
                <a16:creationId xmlns:a16="http://schemas.microsoft.com/office/drawing/2014/main" id="{ABAEDFE2-F867-1452-20AE-251521824CE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749190" y="1602860"/>
            <a:ext cx="8693620" cy="4351338"/>
          </a:xfrm>
        </p:spPr>
      </p:pic>
      <p:sp>
        <p:nvSpPr>
          <p:cNvPr id="17" name="Textfeld 16">
            <a:extLst>
              <a:ext uri="{FF2B5EF4-FFF2-40B4-BE49-F238E27FC236}">
                <a16:creationId xmlns:a16="http://schemas.microsoft.com/office/drawing/2014/main" id="{9E8770BF-D34D-6CCA-4542-6B58FA921252}"/>
              </a:ext>
            </a:extLst>
          </p:cNvPr>
          <p:cNvSpPr txBox="1"/>
          <p:nvPr/>
        </p:nvSpPr>
        <p:spPr>
          <a:xfrm>
            <a:off x="1657047" y="6006175"/>
            <a:ext cx="8877906" cy="267766"/>
          </a:xfrm>
          <a:prstGeom prst="rect">
            <a:avLst/>
          </a:prstGeom>
          <a:noFill/>
        </p:spPr>
        <p:txBody>
          <a:bodyPr wrap="square" rtlCol="0">
            <a:spAutoFit/>
          </a:bodyPr>
          <a:lstStyle/>
          <a:p>
            <a:pPr algn="ctr">
              <a:lnSpc>
                <a:spcPct val="114000"/>
              </a:lnSpc>
            </a:pPr>
            <a:r>
              <a:rPr lang="de-DE" sz="1000" dirty="0">
                <a:effectLst/>
                <a:latin typeface="Libre Baskerville" panose="02000000000000000000" pitchFamily="50" charset="0"/>
              </a:rPr>
              <a:t>Bürgerproteste während des </a:t>
            </a:r>
            <a:r>
              <a:rPr lang="de-DE" sz="1000" dirty="0" err="1">
                <a:effectLst/>
                <a:latin typeface="Libre Baskerville" panose="02000000000000000000" pitchFamily="50" charset="0"/>
              </a:rPr>
              <a:t>Börneplatzkonflikts</a:t>
            </a:r>
            <a:r>
              <a:rPr lang="de-DE" sz="1000" dirty="0">
                <a:effectLst/>
                <a:latin typeface="Libre Baskerville" panose="02000000000000000000" pitchFamily="50" charset="0"/>
              </a:rPr>
              <a:t>, </a:t>
            </a:r>
            <a:r>
              <a:rPr lang="de-DE" sz="1000" dirty="0">
                <a:latin typeface="Libre Baskerville" panose="02000000000000000000" pitchFamily="50" charset="0"/>
              </a:rPr>
              <a:t>1987. © Klaus Malorny.</a:t>
            </a:r>
            <a:endParaRPr lang="de-DE" sz="1000" dirty="0">
              <a:highlight>
                <a:srgbClr val="FFFF00"/>
              </a:highlight>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0FCAF572-4F15-4973-770D-946FE47E1225}"/>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35</a:t>
            </a:fld>
            <a:endParaRPr lang="de-DE" dirty="0">
              <a:latin typeface="Libre Baskerville" panose="02000000000000000000" pitchFamily="50" charset="0"/>
            </a:endParaRPr>
          </a:p>
        </p:txBody>
      </p:sp>
    </p:spTree>
    <p:extLst>
      <p:ext uri="{BB962C8B-B14F-4D97-AF65-F5344CB8AC3E}">
        <p14:creationId xmlns:p14="http://schemas.microsoft.com/office/powerpoint/2010/main" val="3639843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60599-C218-D8C6-031D-BCB6EF9AEB79}"/>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81FA1EEB-8DE5-AC54-363C-DB8B21A84213}"/>
              </a:ext>
            </a:extLst>
          </p:cNvPr>
          <p:cNvSpPr>
            <a:spLocks noGrp="1"/>
          </p:cNvSpPr>
          <p:nvPr>
            <p:ph type="ctrTitle"/>
          </p:nvPr>
        </p:nvSpPr>
        <p:spPr/>
        <p:txBody>
          <a:bodyPr/>
          <a:lstStyle/>
          <a:p>
            <a:r>
              <a:rPr lang="de-DE" dirty="0">
                <a:latin typeface="Libre Baskerville" panose="02000000000000000000" pitchFamily="50" charset="0"/>
              </a:rPr>
              <a:t>Eine kurze Geschichte der Judengasse</a:t>
            </a:r>
          </a:p>
        </p:txBody>
      </p:sp>
      <p:sp>
        <p:nvSpPr>
          <p:cNvPr id="2" name="Foliennummernplatzhalter 1">
            <a:extLst>
              <a:ext uri="{FF2B5EF4-FFF2-40B4-BE49-F238E27FC236}">
                <a16:creationId xmlns:a16="http://schemas.microsoft.com/office/drawing/2014/main" id="{72B93197-AB4D-C5BF-B551-A9108455C334}"/>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36</a:t>
            </a:fld>
            <a:endParaRPr lang="de-DE">
              <a:latin typeface="Libre Baskerville" panose="02000000000000000000" pitchFamily="50" charset="0"/>
            </a:endParaRPr>
          </a:p>
        </p:txBody>
      </p:sp>
    </p:spTree>
    <p:extLst>
      <p:ext uri="{BB962C8B-B14F-4D97-AF65-F5344CB8AC3E}">
        <p14:creationId xmlns:p14="http://schemas.microsoft.com/office/powerpoint/2010/main" val="25567554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27921-2287-11E5-201E-6E33ADB5D6AC}"/>
              </a:ext>
            </a:extLst>
          </p:cNvPr>
          <p:cNvSpPr>
            <a:spLocks noGrp="1"/>
          </p:cNvSpPr>
          <p:nvPr>
            <p:ph type="title"/>
          </p:nvPr>
        </p:nvSpPr>
        <p:spPr/>
        <p:txBody>
          <a:bodyPr/>
          <a:lstStyle/>
          <a:p>
            <a:r>
              <a:rPr lang="de-DE" dirty="0">
                <a:latin typeface="Libre Baskerville" panose="02000000000000000000" pitchFamily="50" charset="0"/>
              </a:rPr>
              <a:t>Die Judengasse in der Stadt</a:t>
            </a:r>
          </a:p>
        </p:txBody>
      </p:sp>
      <p:pic>
        <p:nvPicPr>
          <p:cNvPr id="6" name="Inhaltsplatzhalter 5" descr="Luftbild von Frankfurt. Der Ausschnitt umfasst die Konstablerwache und den jüdischen Friedhof an der Battonnstraße. Über den Stadtplan ist eine Skizze der Grundrisse der Häuser der ehemaligen Judengasse gelegt. Der Verlauf der Judengasse entspricht nicht dem heutigen Straßenverlauf.">
            <a:extLst>
              <a:ext uri="{FF2B5EF4-FFF2-40B4-BE49-F238E27FC236}">
                <a16:creationId xmlns:a16="http://schemas.microsoft.com/office/drawing/2014/main" id="{DAB6CF15-3F52-6F45-896F-FB186025C4C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697770" y="1371600"/>
            <a:ext cx="6796460" cy="4805363"/>
          </a:xfrm>
          <a:prstGeom prst="rect">
            <a:avLst/>
          </a:prstGeom>
        </p:spPr>
      </p:pic>
      <p:sp>
        <p:nvSpPr>
          <p:cNvPr id="10" name="Textfeld 9">
            <a:extLst>
              <a:ext uri="{FF2B5EF4-FFF2-40B4-BE49-F238E27FC236}">
                <a16:creationId xmlns:a16="http://schemas.microsoft.com/office/drawing/2014/main" id="{FDA92713-61D6-2DE9-EE88-3A82B4F61C8E}"/>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Judengasse (1711), Frankfurt am Main (2022). © </a:t>
            </a:r>
            <a:r>
              <a:rPr lang="de-DE" sz="1000" dirty="0" err="1">
                <a:latin typeface="Libre Baskerville" panose="02000000000000000000" pitchFamily="50" charset="0"/>
              </a:rPr>
              <a:t>Meitar</a:t>
            </a:r>
            <a:r>
              <a:rPr lang="de-DE" sz="1000" dirty="0">
                <a:latin typeface="Libre Baskerville" panose="02000000000000000000" pitchFamily="50" charset="0"/>
              </a:rPr>
              <a:t> </a:t>
            </a:r>
            <a:r>
              <a:rPr lang="de-DE" sz="1000" dirty="0" err="1">
                <a:latin typeface="Libre Baskerville" panose="02000000000000000000" pitchFamily="50" charset="0"/>
              </a:rPr>
              <a:t>Tewel</a:t>
            </a:r>
            <a:r>
              <a:rPr lang="de-DE" sz="1000" dirty="0">
                <a:latin typeface="Libre Baskerville" panose="02000000000000000000" pitchFamily="50" charset="0"/>
              </a:rPr>
              <a:t>, Geoportal Frankfurt.</a:t>
            </a:r>
          </a:p>
        </p:txBody>
      </p:sp>
      <p:sp>
        <p:nvSpPr>
          <p:cNvPr id="3" name="Foliennummernplatzhalter 2">
            <a:extLst>
              <a:ext uri="{FF2B5EF4-FFF2-40B4-BE49-F238E27FC236}">
                <a16:creationId xmlns:a16="http://schemas.microsoft.com/office/drawing/2014/main" id="{A8A84931-3E4E-BF8F-5268-F66A5CBAE89A}"/>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37</a:t>
            </a:fld>
            <a:endParaRPr lang="de-DE">
              <a:latin typeface="Libre Baskerville" panose="02000000000000000000" pitchFamily="50" charset="0"/>
            </a:endParaRPr>
          </a:p>
        </p:txBody>
      </p:sp>
    </p:spTree>
    <p:extLst>
      <p:ext uri="{BB962C8B-B14F-4D97-AF65-F5344CB8AC3E}">
        <p14:creationId xmlns:p14="http://schemas.microsoft.com/office/powerpoint/2010/main" val="19291712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949DBC-712F-13F1-9F9E-49FA6A19E52C}"/>
              </a:ext>
            </a:extLst>
          </p:cNvPr>
          <p:cNvSpPr>
            <a:spLocks noGrp="1"/>
          </p:cNvSpPr>
          <p:nvPr>
            <p:ph type="title"/>
          </p:nvPr>
        </p:nvSpPr>
        <p:spPr/>
        <p:txBody>
          <a:bodyPr/>
          <a:lstStyle/>
          <a:p>
            <a:r>
              <a:rPr lang="de-DE" dirty="0">
                <a:effectLst/>
                <a:latin typeface="Libre Baskerville" panose="02000000000000000000" pitchFamily="50" charset="0"/>
              </a:rPr>
              <a:t>Blick in die Judengasse</a:t>
            </a:r>
            <a:endParaRPr lang="de-DE" dirty="0">
              <a:latin typeface="Libre Baskerville" panose="02000000000000000000" pitchFamily="50" charset="0"/>
            </a:endParaRPr>
          </a:p>
        </p:txBody>
      </p:sp>
      <p:pic>
        <p:nvPicPr>
          <p:cNvPr id="10" name="Inhaltsplatzhalter 9" descr="Historische Schwarz-Weiß-Fotografie. Eine Gasse mit Kopfsteinpflaster, zu beiden Seiten stehen Häuserreihen. Die viergeschossigen Häuser stehen dicht nebeneinander. ">
            <a:extLst>
              <a:ext uri="{FF2B5EF4-FFF2-40B4-BE49-F238E27FC236}">
                <a16:creationId xmlns:a16="http://schemas.microsoft.com/office/drawing/2014/main" id="{DC69A25A-2D27-AF86-34CA-BA65357BD684}"/>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857625" y="1344469"/>
            <a:ext cx="4071376" cy="4832494"/>
          </a:xfrm>
        </p:spPr>
      </p:pic>
      <p:sp>
        <p:nvSpPr>
          <p:cNvPr id="11" name="Textfeld 10">
            <a:extLst>
              <a:ext uri="{FF2B5EF4-FFF2-40B4-BE49-F238E27FC236}">
                <a16:creationId xmlns:a16="http://schemas.microsoft.com/office/drawing/2014/main" id="{E12D8DD6-999F-0528-26FF-A1DB8AA877DD}"/>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Die Judengasse gegen Süden. Foto: Carl Friedrich Mylius, 1865. Historisches Museum Frankfurt, CC-BY-SA.</a:t>
            </a:r>
          </a:p>
        </p:txBody>
      </p:sp>
      <p:sp>
        <p:nvSpPr>
          <p:cNvPr id="4" name="Foliennummernplatzhalter 3">
            <a:extLst>
              <a:ext uri="{FF2B5EF4-FFF2-40B4-BE49-F238E27FC236}">
                <a16:creationId xmlns:a16="http://schemas.microsoft.com/office/drawing/2014/main" id="{C7914AD6-1D2A-352E-1B1E-931DC18E4992}"/>
              </a:ext>
            </a:extLst>
          </p:cNvPr>
          <p:cNvSpPr>
            <a:spLocks noGrp="1"/>
          </p:cNvSpPr>
          <p:nvPr>
            <p:ph type="sldNum" sz="quarter" idx="12"/>
          </p:nvPr>
        </p:nvSpPr>
        <p:spPr>
          <a:xfrm>
            <a:off x="8610600" y="6366860"/>
            <a:ext cx="2743200" cy="365125"/>
          </a:xfrm>
        </p:spPr>
        <p:txBody>
          <a:bodyPr/>
          <a:lstStyle/>
          <a:p>
            <a:fld id="{C2E247BB-96DB-4A6A-AAE1-A5F4D1F14785}" type="slidenum">
              <a:rPr lang="de-DE" smtClean="0">
                <a:latin typeface="Libre Baskerville" panose="02000000000000000000" pitchFamily="50" charset="0"/>
              </a:rPr>
              <a:t>38</a:t>
            </a:fld>
            <a:endParaRPr lang="de-DE">
              <a:latin typeface="Libre Baskerville" panose="02000000000000000000" pitchFamily="50" charset="0"/>
            </a:endParaRPr>
          </a:p>
        </p:txBody>
      </p:sp>
    </p:spTree>
    <p:extLst>
      <p:ext uri="{BB962C8B-B14F-4D97-AF65-F5344CB8AC3E}">
        <p14:creationId xmlns:p14="http://schemas.microsoft.com/office/powerpoint/2010/main" val="40665064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F19AE8-31A7-9162-3D59-BAEA03EEE1E1}"/>
              </a:ext>
            </a:extLst>
          </p:cNvPr>
          <p:cNvSpPr>
            <a:spLocks noGrp="1"/>
          </p:cNvSpPr>
          <p:nvPr>
            <p:ph type="title"/>
          </p:nvPr>
        </p:nvSpPr>
        <p:spPr/>
        <p:txBody>
          <a:bodyPr>
            <a:normAutofit/>
          </a:bodyPr>
          <a:lstStyle/>
          <a:p>
            <a:pPr>
              <a:lnSpc>
                <a:spcPct val="114000"/>
              </a:lnSpc>
            </a:pPr>
            <a:r>
              <a:rPr lang="de-DE" dirty="0">
                <a:effectLst/>
                <a:latin typeface="Libre Baskerville" panose="02000000000000000000" pitchFamily="50" charset="0"/>
              </a:rPr>
              <a:t>Die Hinterhäuser der Judengasse</a:t>
            </a:r>
            <a:endParaRPr lang="de-DE" dirty="0">
              <a:latin typeface="Libre Baskerville" panose="02000000000000000000" pitchFamily="50" charset="0"/>
            </a:endParaRPr>
          </a:p>
        </p:txBody>
      </p:sp>
      <p:pic>
        <p:nvPicPr>
          <p:cNvPr id="5" name="Inhaltsplatzhalter 4" descr="Historische Postkarte mit einer Schwarz-Weiß-Fotografie. Darauf sind die Hinterhäuser der Judengasse samt der Mauer abgebildet, die die Judengasse begrenzte.">
            <a:extLst>
              <a:ext uri="{FF2B5EF4-FFF2-40B4-BE49-F238E27FC236}">
                <a16:creationId xmlns:a16="http://schemas.microsoft.com/office/drawing/2014/main" id="{E29A4D60-B6D2-2424-BC97-6AC49FD5144B}"/>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938567" y="1825625"/>
            <a:ext cx="6314866" cy="4351338"/>
          </a:xfrm>
        </p:spPr>
      </p:pic>
      <p:sp>
        <p:nvSpPr>
          <p:cNvPr id="6" name="Textfeld 5">
            <a:extLst>
              <a:ext uri="{FF2B5EF4-FFF2-40B4-BE49-F238E27FC236}">
                <a16:creationId xmlns:a16="http://schemas.microsoft.com/office/drawing/2014/main" id="{077F73FE-2F5A-B7D8-9A54-0A82EA37E2C6}"/>
              </a:ext>
            </a:extLst>
          </p:cNvPr>
          <p:cNvSpPr txBox="1"/>
          <p:nvPr/>
        </p:nvSpPr>
        <p:spPr>
          <a:xfrm>
            <a:off x="1128712" y="6308209"/>
            <a:ext cx="9934575" cy="267766"/>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Bildpostkarte mit Frankfurter Viehhof und den Hinterhäusern der Judengasse. Foto: unbekannt, 1872. Historisches Museum Frankfurt, CC-BY-SA.</a:t>
            </a:r>
          </a:p>
        </p:txBody>
      </p:sp>
      <p:sp>
        <p:nvSpPr>
          <p:cNvPr id="4" name="Foliennummernplatzhalter 3">
            <a:extLst>
              <a:ext uri="{FF2B5EF4-FFF2-40B4-BE49-F238E27FC236}">
                <a16:creationId xmlns:a16="http://schemas.microsoft.com/office/drawing/2014/main" id="{441DA202-F2F3-3151-6563-61903BB87731}"/>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39</a:t>
            </a:fld>
            <a:endParaRPr lang="de-DE">
              <a:latin typeface="Libre Baskerville" panose="02000000000000000000" pitchFamily="50" charset="0"/>
            </a:endParaRPr>
          </a:p>
        </p:txBody>
      </p:sp>
    </p:spTree>
    <p:extLst>
      <p:ext uri="{BB962C8B-B14F-4D97-AF65-F5344CB8AC3E}">
        <p14:creationId xmlns:p14="http://schemas.microsoft.com/office/powerpoint/2010/main" val="2665949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8D52AE-74AA-A6DA-F3DF-B0F3F35FBBF7}"/>
              </a:ext>
            </a:extLst>
          </p:cNvPr>
          <p:cNvSpPr>
            <a:spLocks noGrp="1"/>
          </p:cNvSpPr>
          <p:nvPr>
            <p:ph type="title"/>
          </p:nvPr>
        </p:nvSpPr>
        <p:spPr>
          <a:xfrm>
            <a:off x="838200" y="365125"/>
            <a:ext cx="10306650" cy="1325563"/>
          </a:xfrm>
        </p:spPr>
        <p:txBody>
          <a:bodyPr/>
          <a:lstStyle/>
          <a:p>
            <a:r>
              <a:rPr lang="de-DE" dirty="0">
                <a:latin typeface="Libre Baskerville" panose="02000000000000000000" pitchFamily="50" charset="0"/>
              </a:rPr>
              <a:t>Zeitstrahl</a:t>
            </a:r>
          </a:p>
        </p:txBody>
      </p:sp>
      <p:grpSp>
        <p:nvGrpSpPr>
          <p:cNvPr id="3" name="Gruppieren 2" descr="Darstellung eines Zeitstrahls. Eingetragen sind die Daten 1074, 1462, 1796, heute und 2050. Der Zeitraum zwischen 1462 und 1796 ist hervorgehoben.">
            <a:extLst>
              <a:ext uri="{FF2B5EF4-FFF2-40B4-BE49-F238E27FC236}">
                <a16:creationId xmlns:a16="http://schemas.microsoft.com/office/drawing/2014/main" id="{2410FD33-6E84-0315-44E4-49C9F1756092}"/>
              </a:ext>
            </a:extLst>
          </p:cNvPr>
          <p:cNvGrpSpPr/>
          <p:nvPr/>
        </p:nvGrpSpPr>
        <p:grpSpPr>
          <a:xfrm>
            <a:off x="944839" y="2986853"/>
            <a:ext cx="9933258" cy="1951136"/>
            <a:chOff x="944839" y="2986853"/>
            <a:chExt cx="10134638" cy="1951136"/>
          </a:xfrm>
        </p:grpSpPr>
        <p:cxnSp>
          <p:nvCxnSpPr>
            <p:cNvPr id="6" name="Gerade Verbindung mit Pfeil 5">
              <a:extLst>
                <a:ext uri="{FF2B5EF4-FFF2-40B4-BE49-F238E27FC236}">
                  <a16:creationId xmlns:a16="http://schemas.microsoft.com/office/drawing/2014/main" id="{222A0195-1BFC-1924-ABAC-4AB4371BC697}"/>
                </a:ext>
              </a:extLst>
            </p:cNvPr>
            <p:cNvCxnSpPr/>
            <p:nvPr/>
          </p:nvCxnSpPr>
          <p:spPr>
            <a:xfrm>
              <a:off x="1320800" y="3982720"/>
              <a:ext cx="943864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8" name="Gerader Verbinder 7">
              <a:extLst>
                <a:ext uri="{FF2B5EF4-FFF2-40B4-BE49-F238E27FC236}">
                  <a16:creationId xmlns:a16="http://schemas.microsoft.com/office/drawing/2014/main" id="{B22EAAE8-268A-D4E2-4223-5624D0CA8B7E}"/>
                </a:ext>
              </a:extLst>
            </p:cNvPr>
            <p:cNvCxnSpPr>
              <a:cxnSpLocks/>
            </p:cNvCxnSpPr>
            <p:nvPr/>
          </p:nvCxnSpPr>
          <p:spPr>
            <a:xfrm>
              <a:off x="10170160" y="3718560"/>
              <a:ext cx="0" cy="518160"/>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Gerader Verbinder 9">
              <a:extLst>
                <a:ext uri="{FF2B5EF4-FFF2-40B4-BE49-F238E27FC236}">
                  <a16:creationId xmlns:a16="http://schemas.microsoft.com/office/drawing/2014/main" id="{57B37D49-B016-C5BF-C88C-E4C6F5E94071}"/>
                </a:ext>
              </a:extLst>
            </p:cNvPr>
            <p:cNvCxnSpPr>
              <a:cxnSpLocks/>
            </p:cNvCxnSpPr>
            <p:nvPr/>
          </p:nvCxnSpPr>
          <p:spPr>
            <a:xfrm>
              <a:off x="9458959" y="3723640"/>
              <a:ext cx="0" cy="518160"/>
            </a:xfrm>
            <a:prstGeom prst="line">
              <a:avLst/>
            </a:prstGeom>
            <a:ln w="38100"/>
          </p:spPr>
          <p:style>
            <a:lnRef idx="1">
              <a:schemeClr val="dk1"/>
            </a:lnRef>
            <a:fillRef idx="0">
              <a:schemeClr val="dk1"/>
            </a:fillRef>
            <a:effectRef idx="0">
              <a:schemeClr val="dk1"/>
            </a:effectRef>
            <a:fontRef idx="minor">
              <a:schemeClr val="tx1"/>
            </a:fontRef>
          </p:style>
        </p:cxnSp>
        <p:cxnSp>
          <p:nvCxnSpPr>
            <p:cNvPr id="11" name="Gerader Verbinder 10">
              <a:extLst>
                <a:ext uri="{FF2B5EF4-FFF2-40B4-BE49-F238E27FC236}">
                  <a16:creationId xmlns:a16="http://schemas.microsoft.com/office/drawing/2014/main" id="{0D6C37EC-1A49-F8F6-2074-D7EC66CC9AAB}"/>
                </a:ext>
              </a:extLst>
            </p:cNvPr>
            <p:cNvCxnSpPr>
              <a:cxnSpLocks/>
            </p:cNvCxnSpPr>
            <p:nvPr/>
          </p:nvCxnSpPr>
          <p:spPr>
            <a:xfrm>
              <a:off x="1605280" y="3723640"/>
              <a:ext cx="0" cy="518160"/>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Gerader Verbinder 11">
              <a:extLst>
                <a:ext uri="{FF2B5EF4-FFF2-40B4-BE49-F238E27FC236}">
                  <a16:creationId xmlns:a16="http://schemas.microsoft.com/office/drawing/2014/main" id="{0D520942-86DD-AE09-8D12-6FE5D38BDFBC}"/>
                </a:ext>
              </a:extLst>
            </p:cNvPr>
            <p:cNvCxnSpPr>
              <a:cxnSpLocks/>
            </p:cNvCxnSpPr>
            <p:nvPr/>
          </p:nvCxnSpPr>
          <p:spPr>
            <a:xfrm>
              <a:off x="5349240" y="3723640"/>
              <a:ext cx="0" cy="518160"/>
            </a:xfrm>
            <a:prstGeom prst="line">
              <a:avLst/>
            </a:prstGeom>
            <a:ln w="38100"/>
          </p:spPr>
          <p:style>
            <a:lnRef idx="1">
              <a:schemeClr val="dk1"/>
            </a:lnRef>
            <a:fillRef idx="0">
              <a:schemeClr val="dk1"/>
            </a:fillRef>
            <a:effectRef idx="0">
              <a:schemeClr val="dk1"/>
            </a:effectRef>
            <a:fontRef idx="minor">
              <a:schemeClr val="tx1"/>
            </a:fontRef>
          </p:style>
        </p:cxnSp>
        <p:sp>
          <p:nvSpPr>
            <p:cNvPr id="14" name="Textfeld 13">
              <a:extLst>
                <a:ext uri="{FF2B5EF4-FFF2-40B4-BE49-F238E27FC236}">
                  <a16:creationId xmlns:a16="http://schemas.microsoft.com/office/drawing/2014/main" id="{CA241E07-4575-55FF-526F-61A4FF60DAD0}"/>
                </a:ext>
              </a:extLst>
            </p:cNvPr>
            <p:cNvSpPr txBox="1"/>
            <p:nvPr/>
          </p:nvSpPr>
          <p:spPr>
            <a:xfrm>
              <a:off x="9603738" y="3027452"/>
              <a:ext cx="1475739" cy="646331"/>
            </a:xfrm>
            <a:prstGeom prst="rect">
              <a:avLst/>
            </a:prstGeom>
            <a:noFill/>
          </p:spPr>
          <p:txBody>
            <a:bodyPr wrap="square" rtlCol="0">
              <a:spAutoFit/>
            </a:bodyPr>
            <a:lstStyle/>
            <a:p>
              <a:pPr algn="ctr"/>
              <a:r>
                <a:rPr lang="de-DE" sz="3600" dirty="0">
                  <a:latin typeface="Libre Baskerville" panose="02000000000000000000" pitchFamily="50" charset="0"/>
                </a:rPr>
                <a:t>2050</a:t>
              </a:r>
            </a:p>
          </p:txBody>
        </p:sp>
        <p:sp>
          <p:nvSpPr>
            <p:cNvPr id="15" name="Textfeld 14">
              <a:extLst>
                <a:ext uri="{FF2B5EF4-FFF2-40B4-BE49-F238E27FC236}">
                  <a16:creationId xmlns:a16="http://schemas.microsoft.com/office/drawing/2014/main" id="{A8CEDBAB-E1E5-B756-ED92-ED009612CEE9}"/>
                </a:ext>
              </a:extLst>
            </p:cNvPr>
            <p:cNvSpPr txBox="1"/>
            <p:nvPr/>
          </p:nvSpPr>
          <p:spPr>
            <a:xfrm>
              <a:off x="8633817" y="4279254"/>
              <a:ext cx="1650283" cy="646331"/>
            </a:xfrm>
            <a:prstGeom prst="rect">
              <a:avLst/>
            </a:prstGeom>
            <a:noFill/>
          </p:spPr>
          <p:txBody>
            <a:bodyPr wrap="square" rtlCol="0">
              <a:spAutoFit/>
            </a:bodyPr>
            <a:lstStyle/>
            <a:p>
              <a:pPr algn="ctr"/>
              <a:r>
                <a:rPr lang="de-DE" sz="3600" dirty="0">
                  <a:latin typeface="Libre Baskerville" panose="02000000000000000000" pitchFamily="50" charset="0"/>
                </a:rPr>
                <a:t>heute</a:t>
              </a:r>
            </a:p>
          </p:txBody>
        </p:sp>
        <p:sp>
          <p:nvSpPr>
            <p:cNvPr id="16" name="Textfeld 15">
              <a:extLst>
                <a:ext uri="{FF2B5EF4-FFF2-40B4-BE49-F238E27FC236}">
                  <a16:creationId xmlns:a16="http://schemas.microsoft.com/office/drawing/2014/main" id="{539E3759-5E6E-0D1B-56FF-D1A16E59D057}"/>
                </a:ext>
              </a:extLst>
            </p:cNvPr>
            <p:cNvSpPr txBox="1"/>
            <p:nvPr/>
          </p:nvSpPr>
          <p:spPr>
            <a:xfrm>
              <a:off x="7121069" y="4291658"/>
              <a:ext cx="1434742" cy="646331"/>
            </a:xfrm>
            <a:prstGeom prst="rect">
              <a:avLst/>
            </a:prstGeom>
            <a:noFill/>
          </p:spPr>
          <p:txBody>
            <a:bodyPr wrap="square" rtlCol="0">
              <a:spAutoFit/>
            </a:bodyPr>
            <a:lstStyle/>
            <a:p>
              <a:pPr algn="ctr"/>
              <a:r>
                <a:rPr lang="de-DE" sz="3600" dirty="0">
                  <a:latin typeface="Libre Baskerville" panose="02000000000000000000" pitchFamily="50" charset="0"/>
                </a:rPr>
                <a:t>1796</a:t>
              </a:r>
            </a:p>
          </p:txBody>
        </p:sp>
        <p:sp>
          <p:nvSpPr>
            <p:cNvPr id="17" name="Textfeld 16">
              <a:extLst>
                <a:ext uri="{FF2B5EF4-FFF2-40B4-BE49-F238E27FC236}">
                  <a16:creationId xmlns:a16="http://schemas.microsoft.com/office/drawing/2014/main" id="{6C16B954-FB18-BE6F-C1AA-1B22405BB957}"/>
                </a:ext>
              </a:extLst>
            </p:cNvPr>
            <p:cNvSpPr txBox="1"/>
            <p:nvPr/>
          </p:nvSpPr>
          <p:spPr>
            <a:xfrm>
              <a:off x="4706620" y="4268170"/>
              <a:ext cx="1285239" cy="646331"/>
            </a:xfrm>
            <a:prstGeom prst="rect">
              <a:avLst/>
            </a:prstGeom>
            <a:noFill/>
          </p:spPr>
          <p:txBody>
            <a:bodyPr wrap="square" rtlCol="0">
              <a:spAutoFit/>
            </a:bodyPr>
            <a:lstStyle/>
            <a:p>
              <a:pPr algn="ctr"/>
              <a:r>
                <a:rPr lang="de-DE" sz="3600" dirty="0">
                  <a:latin typeface="Libre Baskerville" panose="02000000000000000000" pitchFamily="50" charset="0"/>
                </a:rPr>
                <a:t>1462</a:t>
              </a:r>
            </a:p>
          </p:txBody>
        </p:sp>
        <p:sp>
          <p:nvSpPr>
            <p:cNvPr id="18" name="Textfeld 17">
              <a:extLst>
                <a:ext uri="{FF2B5EF4-FFF2-40B4-BE49-F238E27FC236}">
                  <a16:creationId xmlns:a16="http://schemas.microsoft.com/office/drawing/2014/main" id="{E6627D39-3B80-9D55-C7F8-4F53B0BB280E}"/>
                </a:ext>
              </a:extLst>
            </p:cNvPr>
            <p:cNvSpPr txBox="1"/>
            <p:nvPr/>
          </p:nvSpPr>
          <p:spPr>
            <a:xfrm>
              <a:off x="944839" y="2986853"/>
              <a:ext cx="1320882" cy="646331"/>
            </a:xfrm>
            <a:prstGeom prst="rect">
              <a:avLst/>
            </a:prstGeom>
            <a:noFill/>
          </p:spPr>
          <p:txBody>
            <a:bodyPr wrap="square" rtlCol="0">
              <a:spAutoFit/>
            </a:bodyPr>
            <a:lstStyle/>
            <a:p>
              <a:pPr algn="ctr"/>
              <a:r>
                <a:rPr lang="de-DE" sz="3600" dirty="0">
                  <a:latin typeface="Libre Baskerville" panose="02000000000000000000" pitchFamily="50" charset="0"/>
                </a:rPr>
                <a:t>1074</a:t>
              </a:r>
            </a:p>
          </p:txBody>
        </p:sp>
        <p:cxnSp>
          <p:nvCxnSpPr>
            <p:cNvPr id="19" name="Gerader Verbinder 18">
              <a:extLst>
                <a:ext uri="{FF2B5EF4-FFF2-40B4-BE49-F238E27FC236}">
                  <a16:creationId xmlns:a16="http://schemas.microsoft.com/office/drawing/2014/main" id="{11470E89-E85D-4E96-8578-0F7F84872543}"/>
                </a:ext>
              </a:extLst>
            </p:cNvPr>
            <p:cNvCxnSpPr>
              <a:cxnSpLocks/>
            </p:cNvCxnSpPr>
            <p:nvPr/>
          </p:nvCxnSpPr>
          <p:spPr>
            <a:xfrm>
              <a:off x="7838440" y="3723640"/>
              <a:ext cx="0" cy="518160"/>
            </a:xfrm>
            <a:prstGeom prst="line">
              <a:avLst/>
            </a:prstGeom>
            <a:ln w="38100"/>
          </p:spPr>
          <p:style>
            <a:lnRef idx="1">
              <a:schemeClr val="dk1"/>
            </a:lnRef>
            <a:fillRef idx="0">
              <a:schemeClr val="dk1"/>
            </a:fillRef>
            <a:effectRef idx="0">
              <a:schemeClr val="dk1"/>
            </a:effectRef>
            <a:fontRef idx="minor">
              <a:schemeClr val="tx1"/>
            </a:fontRef>
          </p:style>
        </p:cxnSp>
        <p:cxnSp>
          <p:nvCxnSpPr>
            <p:cNvPr id="21" name="Gerader Verbinder 20">
              <a:extLst>
                <a:ext uri="{FF2B5EF4-FFF2-40B4-BE49-F238E27FC236}">
                  <a16:creationId xmlns:a16="http://schemas.microsoft.com/office/drawing/2014/main" id="{105FDB64-FFD4-762A-0A33-FEE57D749D03}"/>
                </a:ext>
              </a:extLst>
            </p:cNvPr>
            <p:cNvCxnSpPr>
              <a:cxnSpLocks/>
            </p:cNvCxnSpPr>
            <p:nvPr/>
          </p:nvCxnSpPr>
          <p:spPr>
            <a:xfrm>
              <a:off x="5377181" y="3982720"/>
              <a:ext cx="2461259"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grpSp>
      <p:sp>
        <p:nvSpPr>
          <p:cNvPr id="4" name="Foliennummernplatzhalter 3">
            <a:extLst>
              <a:ext uri="{FF2B5EF4-FFF2-40B4-BE49-F238E27FC236}">
                <a16:creationId xmlns:a16="http://schemas.microsoft.com/office/drawing/2014/main" id="{F47287D1-267D-2611-DCF2-B4561CCD489B}"/>
              </a:ext>
            </a:extLst>
          </p:cNvPr>
          <p:cNvSpPr>
            <a:spLocks noGrp="1"/>
          </p:cNvSpPr>
          <p:nvPr>
            <p:ph type="sldNum" sz="quarter" idx="12"/>
          </p:nvPr>
        </p:nvSpPr>
        <p:spPr>
          <a:xfrm>
            <a:off x="8798560" y="6346189"/>
            <a:ext cx="2688691" cy="365125"/>
          </a:xfrm>
        </p:spPr>
        <p:txBody>
          <a:bodyPr/>
          <a:lstStyle/>
          <a:p>
            <a:fld id="{C2E247BB-96DB-4A6A-AAE1-A5F4D1F14785}" type="slidenum">
              <a:rPr lang="de-DE" smtClean="0">
                <a:latin typeface="Libre Baskerville" panose="02000000000000000000" pitchFamily="50" charset="0"/>
              </a:rPr>
              <a:t>4</a:t>
            </a:fld>
            <a:endParaRPr lang="de-DE">
              <a:latin typeface="Libre Baskerville" panose="02000000000000000000" pitchFamily="50" charset="0"/>
            </a:endParaRPr>
          </a:p>
        </p:txBody>
      </p:sp>
    </p:spTree>
    <p:extLst>
      <p:ext uri="{BB962C8B-B14F-4D97-AF65-F5344CB8AC3E}">
        <p14:creationId xmlns:p14="http://schemas.microsoft.com/office/powerpoint/2010/main" val="14087977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FC0AB8-14E2-D9EA-77A7-2044C60E0A03}"/>
              </a:ext>
            </a:extLst>
          </p:cNvPr>
          <p:cNvSpPr>
            <a:spLocks noGrp="1"/>
          </p:cNvSpPr>
          <p:nvPr>
            <p:ph type="title"/>
          </p:nvPr>
        </p:nvSpPr>
        <p:spPr>
          <a:xfrm>
            <a:off x="838199" y="365125"/>
            <a:ext cx="11284527" cy="1325563"/>
          </a:xfrm>
        </p:spPr>
        <p:txBody>
          <a:bodyPr/>
          <a:lstStyle/>
          <a:p>
            <a:r>
              <a:rPr lang="de-DE" dirty="0">
                <a:latin typeface="Libre Baskerville" panose="02000000000000000000" pitchFamily="50" charset="0"/>
              </a:rPr>
              <a:t>Schnitt durch ein Haus der Judengasse</a:t>
            </a:r>
          </a:p>
        </p:txBody>
      </p:sp>
      <p:pic>
        <p:nvPicPr>
          <p:cNvPr id="5" name="Inhaltsplatzhalter 4" descr="Zeichnung eines Hauses im Querschnitt. Das Haus hat sechs Stockwerke. Um ein Treppenhaus in der Mitte herum sind auf beiden Seiten Zimmer angeordnet.">
            <a:extLst>
              <a:ext uri="{FF2B5EF4-FFF2-40B4-BE49-F238E27FC236}">
                <a16:creationId xmlns:a16="http://schemas.microsoft.com/office/drawing/2014/main" id="{6D714AC8-437E-1A27-7B8C-2C4C0871BADF}"/>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652003" y="1304687"/>
            <a:ext cx="4887992" cy="4887992"/>
          </a:xfrm>
        </p:spPr>
      </p:pic>
      <p:sp>
        <p:nvSpPr>
          <p:cNvPr id="6" name="Textfeld 5">
            <a:extLst>
              <a:ext uri="{FF2B5EF4-FFF2-40B4-BE49-F238E27FC236}">
                <a16:creationId xmlns:a16="http://schemas.microsoft.com/office/drawing/2014/main" id="{D517A85A-1EDB-C176-D032-D428BEB2A918}"/>
              </a:ext>
            </a:extLst>
          </p:cNvPr>
          <p:cNvSpPr txBox="1"/>
          <p:nvPr/>
        </p:nvSpPr>
        <p:spPr>
          <a:xfrm>
            <a:off x="1128712" y="6308209"/>
            <a:ext cx="9934575" cy="553998"/>
          </a:xfrm>
          <a:prstGeom prst="rect">
            <a:avLst/>
          </a:prstGeom>
          <a:noFill/>
        </p:spPr>
        <p:txBody>
          <a:bodyPr wrap="square" rtlCol="0">
            <a:spAutoFit/>
          </a:bodyPr>
          <a:lstStyle/>
          <a:p>
            <a:pPr algn="ctr"/>
            <a:r>
              <a:rPr lang="de-DE" sz="1000" dirty="0">
                <a:latin typeface="Libre Baskerville" panose="02000000000000000000" pitchFamily="50" charset="0"/>
              </a:rPr>
              <a:t>Schnitt durch ein Haus der Judengasse. Frankfurt am Main, 1. Viertel des 18. Jahrhunderts. Institut für Stadtgeschichte Frankfurt am Main, Bestand H.17.09 (Juden Bücher), Nr. 49. CC-BY-SA.</a:t>
            </a:r>
          </a:p>
          <a:p>
            <a:pPr algn="ctr"/>
            <a:r>
              <a:rPr lang="de-DE" sz="1000" dirty="0">
                <a:latin typeface="Libre Baskerville" panose="02000000000000000000" pitchFamily="50" charset="0"/>
              </a:rPr>
              <a:t> </a:t>
            </a:r>
          </a:p>
        </p:txBody>
      </p:sp>
      <p:sp>
        <p:nvSpPr>
          <p:cNvPr id="4" name="Foliennummernplatzhalter 3">
            <a:extLst>
              <a:ext uri="{FF2B5EF4-FFF2-40B4-BE49-F238E27FC236}">
                <a16:creationId xmlns:a16="http://schemas.microsoft.com/office/drawing/2014/main" id="{B3A31A84-0674-525C-E736-21D76247E4D6}"/>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40</a:t>
            </a:fld>
            <a:endParaRPr lang="de-DE">
              <a:latin typeface="Libre Baskerville" panose="02000000000000000000" pitchFamily="50" charset="0"/>
            </a:endParaRPr>
          </a:p>
        </p:txBody>
      </p:sp>
    </p:spTree>
    <p:extLst>
      <p:ext uri="{BB962C8B-B14F-4D97-AF65-F5344CB8AC3E}">
        <p14:creationId xmlns:p14="http://schemas.microsoft.com/office/powerpoint/2010/main" val="18357230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241B60-9B4D-090E-A91D-358FA5C37AAF}"/>
              </a:ext>
            </a:extLst>
          </p:cNvPr>
          <p:cNvSpPr>
            <a:spLocks noGrp="1"/>
          </p:cNvSpPr>
          <p:nvPr>
            <p:ph type="title"/>
          </p:nvPr>
        </p:nvSpPr>
        <p:spPr/>
        <p:txBody>
          <a:bodyPr/>
          <a:lstStyle/>
          <a:p>
            <a:r>
              <a:rPr lang="de-DE" dirty="0">
                <a:latin typeface="Libre Baskerville" panose="02000000000000000000" pitchFamily="50" charset="0"/>
              </a:rPr>
              <a:t>Küche auf einem Treppenabsatz</a:t>
            </a:r>
          </a:p>
        </p:txBody>
      </p:sp>
      <p:pic>
        <p:nvPicPr>
          <p:cNvPr id="5" name="Inhaltsplatzhalter 4" descr="Zeichnung eines Treppenhauses. Neben der Treppe ist ein Herd zu sehen, auf der anderen Seite eine Sitzbank mit Tisch.">
            <a:extLst>
              <a:ext uri="{FF2B5EF4-FFF2-40B4-BE49-F238E27FC236}">
                <a16:creationId xmlns:a16="http://schemas.microsoft.com/office/drawing/2014/main" id="{D4CFAC56-745F-1AFD-5C5B-48FC4357B859}"/>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876537" y="1354877"/>
            <a:ext cx="4438924" cy="4953332"/>
          </a:xfrm>
        </p:spPr>
      </p:pic>
      <p:sp>
        <p:nvSpPr>
          <p:cNvPr id="6" name="Textfeld 5">
            <a:extLst>
              <a:ext uri="{FF2B5EF4-FFF2-40B4-BE49-F238E27FC236}">
                <a16:creationId xmlns:a16="http://schemas.microsoft.com/office/drawing/2014/main" id="{25B4DD73-99BF-8AEB-C002-B06302F1490D}"/>
              </a:ext>
            </a:extLst>
          </p:cNvPr>
          <p:cNvSpPr txBox="1"/>
          <p:nvPr/>
        </p:nvSpPr>
        <p:spPr>
          <a:xfrm>
            <a:off x="1128712" y="6308209"/>
            <a:ext cx="9934575" cy="400110"/>
          </a:xfrm>
          <a:prstGeom prst="rect">
            <a:avLst/>
          </a:prstGeom>
          <a:noFill/>
        </p:spPr>
        <p:txBody>
          <a:bodyPr wrap="square" rtlCol="0">
            <a:spAutoFit/>
          </a:bodyPr>
          <a:lstStyle/>
          <a:p>
            <a:pPr algn="ctr"/>
            <a:r>
              <a:rPr lang="de-DE" sz="1000" dirty="0">
                <a:latin typeface="Libre Baskerville" panose="02000000000000000000" pitchFamily="50" charset="0"/>
              </a:rPr>
              <a:t>Küche auf einem Treppenabsatz. Otto </a:t>
            </a:r>
            <a:r>
              <a:rPr lang="de-DE" sz="1000" dirty="0" err="1">
                <a:latin typeface="Libre Baskerville" panose="02000000000000000000" pitchFamily="50" charset="0"/>
              </a:rPr>
              <a:t>Lindheimer</a:t>
            </a:r>
            <a:r>
              <a:rPr lang="de-DE" sz="1000" dirty="0">
                <a:latin typeface="Libre Baskerville" panose="02000000000000000000" pitchFamily="50" charset="0"/>
              </a:rPr>
              <a:t> (1842–1894), Frankfurt am Main, 1884. Foto: Horst </a:t>
            </a:r>
            <a:r>
              <a:rPr lang="de-DE" sz="1000" dirty="0" err="1">
                <a:latin typeface="Libre Baskerville" panose="02000000000000000000" pitchFamily="50" charset="0"/>
              </a:rPr>
              <a:t>Ziegenfusz</a:t>
            </a:r>
            <a:r>
              <a:rPr lang="de-DE" sz="1000" dirty="0">
                <a:latin typeface="Libre Baskerville" panose="02000000000000000000" pitchFamily="50" charset="0"/>
              </a:rPr>
              <a:t>. Historisches Museum Frankfurt, C50131, CC-BY-SA.</a:t>
            </a:r>
          </a:p>
        </p:txBody>
      </p:sp>
      <p:sp>
        <p:nvSpPr>
          <p:cNvPr id="4" name="Foliennummernplatzhalter 3">
            <a:extLst>
              <a:ext uri="{FF2B5EF4-FFF2-40B4-BE49-F238E27FC236}">
                <a16:creationId xmlns:a16="http://schemas.microsoft.com/office/drawing/2014/main" id="{155BC8CD-9CD6-B6A9-B4DB-AE1D700FB059}"/>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41</a:t>
            </a:fld>
            <a:endParaRPr lang="de-DE">
              <a:latin typeface="Libre Baskerville" panose="02000000000000000000" pitchFamily="50" charset="0"/>
            </a:endParaRPr>
          </a:p>
        </p:txBody>
      </p:sp>
    </p:spTree>
    <p:extLst>
      <p:ext uri="{BB962C8B-B14F-4D97-AF65-F5344CB8AC3E}">
        <p14:creationId xmlns:p14="http://schemas.microsoft.com/office/powerpoint/2010/main" val="16305796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5877DD-08B6-F5CE-7A27-364DCE8D19B7}"/>
              </a:ext>
            </a:extLst>
          </p:cNvPr>
          <p:cNvSpPr>
            <a:spLocks noGrp="1"/>
          </p:cNvSpPr>
          <p:nvPr>
            <p:ph type="title"/>
          </p:nvPr>
        </p:nvSpPr>
        <p:spPr/>
        <p:txBody>
          <a:bodyPr/>
          <a:lstStyle/>
          <a:p>
            <a:r>
              <a:rPr lang="de-DE" dirty="0">
                <a:latin typeface="Libre Baskerville" panose="02000000000000000000" pitchFamily="50" charset="0"/>
              </a:rPr>
              <a:t>Lizenzangaben der Bilder auf Folien 7, 10-21</a:t>
            </a:r>
          </a:p>
        </p:txBody>
      </p:sp>
      <p:sp>
        <p:nvSpPr>
          <p:cNvPr id="3" name="Inhaltsplatzhalter 2">
            <a:extLst>
              <a:ext uri="{FF2B5EF4-FFF2-40B4-BE49-F238E27FC236}">
                <a16:creationId xmlns:a16="http://schemas.microsoft.com/office/drawing/2014/main" id="{E614CAA1-CED1-9150-28B1-BC0375B00F82}"/>
              </a:ext>
            </a:extLst>
          </p:cNvPr>
          <p:cNvSpPr>
            <a:spLocks noGrp="1"/>
          </p:cNvSpPr>
          <p:nvPr>
            <p:ph idx="1"/>
          </p:nvPr>
        </p:nvSpPr>
        <p:spPr/>
        <p:txBody>
          <a:bodyPr>
            <a:normAutofit fontScale="47500" lnSpcReduction="20000"/>
          </a:bodyPr>
          <a:lstStyle/>
          <a:p>
            <a:pPr marL="0" indent="0">
              <a:buNone/>
            </a:pPr>
            <a:r>
              <a:rPr lang="de-DE" dirty="0">
                <a:latin typeface="Libre Baskerville" panose="02000000000000000000" pitchFamily="50" charset="0"/>
              </a:rPr>
              <a:t>1. Reihe, v. l. n. r.</a:t>
            </a:r>
          </a:p>
          <a:p>
            <a:r>
              <a:rPr lang="de-DE" dirty="0">
                <a:latin typeface="Libre Baskerville" panose="02000000000000000000" pitchFamily="50" charset="0"/>
              </a:rPr>
              <a:t>Bild 1: Demonstration gegen die Bebauung des </a:t>
            </a:r>
            <a:r>
              <a:rPr lang="de-DE" dirty="0" err="1">
                <a:latin typeface="Libre Baskerville" panose="02000000000000000000" pitchFamily="50" charset="0"/>
              </a:rPr>
              <a:t>Börneplatzes</a:t>
            </a:r>
            <a:r>
              <a:rPr lang="de-DE" dirty="0">
                <a:latin typeface="Libre Baskerville" panose="02000000000000000000" pitchFamily="50" charset="0"/>
              </a:rPr>
              <a:t> in Frankfurt, 1987. © Klaus Malorny.</a:t>
            </a:r>
          </a:p>
          <a:p>
            <a:r>
              <a:rPr lang="de-DE" dirty="0">
                <a:latin typeface="Libre Baskerville" panose="02000000000000000000" pitchFamily="50" charset="0"/>
              </a:rPr>
              <a:t>Bild 2: </a:t>
            </a:r>
            <a:r>
              <a:rPr lang="de-DE" sz="2800" dirty="0">
                <a:latin typeface="Libre Baskerville" panose="02000000000000000000" pitchFamily="50" charset="0"/>
              </a:rPr>
              <a:t>Blick in die Judengasse mit Ludwig Börnes Geburtshaus. Zeitungsdruck, um 1890. Historisches Museum Frankfurt, CC-BY-SA.</a:t>
            </a:r>
          </a:p>
          <a:p>
            <a:r>
              <a:rPr lang="de-DE" dirty="0">
                <a:latin typeface="Libre Baskerville" panose="02000000000000000000" pitchFamily="50" charset="0"/>
              </a:rPr>
              <a:t>Bild 3: Nachttopf. Foto: Norbert </a:t>
            </a:r>
            <a:r>
              <a:rPr lang="de-DE" dirty="0" err="1">
                <a:latin typeface="Libre Baskerville" panose="02000000000000000000" pitchFamily="50" charset="0"/>
              </a:rPr>
              <a:t>Miguletz</a:t>
            </a:r>
            <a:r>
              <a:rPr lang="de-DE" dirty="0">
                <a:latin typeface="Libre Baskerville" panose="02000000000000000000" pitchFamily="50" charset="0"/>
              </a:rPr>
              <a:t>. </a:t>
            </a:r>
            <a:r>
              <a:rPr lang="de-DE" sz="2800" dirty="0">
                <a:latin typeface="Libre Baskerville" panose="02000000000000000000" pitchFamily="50" charset="0"/>
              </a:rPr>
              <a:t>Jüdisches Museum Frankfurt, CC-BY-SA 4.0.</a:t>
            </a:r>
          </a:p>
          <a:p>
            <a:r>
              <a:rPr lang="de-DE" dirty="0">
                <a:latin typeface="Libre Baskerville" panose="02000000000000000000" pitchFamily="50" charset="0"/>
              </a:rPr>
              <a:t>Bild 4: Porträt Süsskind Stern, 1671. Gemälde, Künstler unbekannt. Jüdisches Museum Frankfurt, CC BY-SA 4.0.</a:t>
            </a:r>
          </a:p>
          <a:p>
            <a:r>
              <a:rPr lang="de-DE" dirty="0">
                <a:latin typeface="Libre Baskerville" panose="02000000000000000000" pitchFamily="50" charset="0"/>
              </a:rPr>
              <a:t>Bild 5: Pessach-Tuch, 18. Jahrhundert. Jüdisches Museum Frankfurt, CC BY-SA 4.0.</a:t>
            </a:r>
          </a:p>
          <a:p>
            <a:pPr marL="0" indent="0">
              <a:buNone/>
            </a:pPr>
            <a:r>
              <a:rPr lang="de-DE" dirty="0">
                <a:latin typeface="Libre Baskerville" panose="02000000000000000000" pitchFamily="50" charset="0"/>
              </a:rPr>
              <a:t>2. Reihe, v. l. n. r.</a:t>
            </a:r>
          </a:p>
          <a:p>
            <a:r>
              <a:rPr lang="de-DE" dirty="0">
                <a:latin typeface="Libre Baskerville" panose="02000000000000000000" pitchFamily="50" charset="0"/>
              </a:rPr>
              <a:t>Bild 6: </a:t>
            </a:r>
            <a:r>
              <a:rPr lang="de-DE" dirty="0" err="1">
                <a:latin typeface="Libre Baskerville" panose="02000000000000000000" pitchFamily="50" charset="0"/>
              </a:rPr>
              <a:t>Megillat</a:t>
            </a:r>
            <a:r>
              <a:rPr lang="de-DE" dirty="0">
                <a:latin typeface="Libre Baskerville" panose="02000000000000000000" pitchFamily="50" charset="0"/>
              </a:rPr>
              <a:t>-Esther (Esther-Rolle). Manuskript, 18. Jahrhundert. Autor unbekannt. Jüdisches Museum Frankfurt, CC BY-SA 4.0.</a:t>
            </a:r>
          </a:p>
          <a:p>
            <a:r>
              <a:rPr lang="de-DE" dirty="0">
                <a:latin typeface="Libre Baskerville" panose="02000000000000000000" pitchFamily="50" charset="0"/>
              </a:rPr>
              <a:t>Bild 7: Kippa (Kopfbedeckung für den Mann). Mitte 18. Jahrhundert. Jüdisches Museum Frankfurt, CC BY-SA 4.0.</a:t>
            </a:r>
          </a:p>
          <a:p>
            <a:r>
              <a:rPr lang="de-DE" dirty="0">
                <a:latin typeface="Libre Baskerville" panose="02000000000000000000" pitchFamily="50" charset="0"/>
              </a:rPr>
              <a:t>Bild 8: Öffentlicher Brunnen. Foto: Norbert </a:t>
            </a:r>
            <a:r>
              <a:rPr lang="de-DE" dirty="0" err="1">
                <a:latin typeface="Libre Baskerville" panose="02000000000000000000" pitchFamily="50" charset="0"/>
              </a:rPr>
              <a:t>Miguletz</a:t>
            </a:r>
            <a:r>
              <a:rPr lang="de-DE" dirty="0">
                <a:latin typeface="Libre Baskerville" panose="02000000000000000000" pitchFamily="50" charset="0"/>
              </a:rPr>
              <a:t>. </a:t>
            </a:r>
            <a:r>
              <a:rPr lang="de-DE" sz="2800" dirty="0">
                <a:latin typeface="Libre Baskerville" panose="02000000000000000000" pitchFamily="50" charset="0"/>
              </a:rPr>
              <a:t>Jüdisches Museum Frankfurt, CC-BY-SA 4.0.</a:t>
            </a:r>
          </a:p>
          <a:p>
            <a:r>
              <a:rPr lang="de-DE" dirty="0">
                <a:latin typeface="Libre Baskerville" panose="02000000000000000000" pitchFamily="50" charset="0"/>
              </a:rPr>
              <a:t>Bild 9: Chanukka-Leuchter, Johann Valentin Schüler, 1681. Jüdisches Museum Frankfurt, CC BY-SA 4.0.</a:t>
            </a:r>
          </a:p>
          <a:p>
            <a:pPr marL="0" indent="0">
              <a:buNone/>
            </a:pPr>
            <a:r>
              <a:rPr lang="de-DE" dirty="0">
                <a:latin typeface="Libre Baskerville" panose="02000000000000000000" pitchFamily="50" charset="0"/>
              </a:rPr>
              <a:t>3. Reihe, v. l. n. r.</a:t>
            </a:r>
          </a:p>
          <a:p>
            <a:r>
              <a:rPr lang="de-DE" dirty="0">
                <a:latin typeface="Libre Baskerville" panose="02000000000000000000" pitchFamily="50" charset="0"/>
              </a:rPr>
              <a:t>Bild 10: Beschneidungsmesser, 18. Jahrhundert. Jüdisches Museum Frankfurt, CC BY-SA 4.0.</a:t>
            </a:r>
          </a:p>
          <a:p>
            <a:r>
              <a:rPr lang="de-DE" dirty="0">
                <a:latin typeface="Libre Baskerville" panose="02000000000000000000" pitchFamily="50" charset="0"/>
              </a:rPr>
              <a:t>Bild 11: Der Juden zu Frankfurt </a:t>
            </a:r>
            <a:r>
              <a:rPr lang="de-DE" dirty="0" err="1">
                <a:latin typeface="Libre Baskerville" panose="02000000000000000000" pitchFamily="50" charset="0"/>
              </a:rPr>
              <a:t>Stättigkeit</a:t>
            </a:r>
            <a:r>
              <a:rPr lang="de-DE" dirty="0">
                <a:latin typeface="Libre Baskerville" panose="02000000000000000000" pitchFamily="50" charset="0"/>
              </a:rPr>
              <a:t> und Ordnung. Buch, 1613. Jüdisches Museum Frankfurt, CC BY-SA 4.0.</a:t>
            </a:r>
          </a:p>
          <a:p>
            <a:r>
              <a:rPr lang="de-DE" dirty="0">
                <a:latin typeface="Libre Baskerville" panose="02000000000000000000" pitchFamily="50" charset="0"/>
              </a:rPr>
              <a:t>Bild 12: </a:t>
            </a:r>
            <a:r>
              <a:rPr lang="de-DE" dirty="0" err="1">
                <a:latin typeface="Libre Baskerville" panose="02000000000000000000" pitchFamily="50" charset="0"/>
              </a:rPr>
              <a:t>Besamim</a:t>
            </a:r>
            <a:r>
              <a:rPr lang="de-DE" dirty="0">
                <a:latin typeface="Libre Baskerville" panose="02000000000000000000" pitchFamily="50" charset="0"/>
              </a:rPr>
              <a:t>-Büchse, Johann Sebastian Griebel, 1740-1760. Jüdisches Museum Frankfurt, CC BY-SA 4.0.</a:t>
            </a:r>
          </a:p>
        </p:txBody>
      </p:sp>
      <p:sp>
        <p:nvSpPr>
          <p:cNvPr id="4" name="Foliennummernplatzhalter 3">
            <a:extLst>
              <a:ext uri="{FF2B5EF4-FFF2-40B4-BE49-F238E27FC236}">
                <a16:creationId xmlns:a16="http://schemas.microsoft.com/office/drawing/2014/main" id="{695CC0F5-9AB8-974F-95D1-038FFFB12D51}"/>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42</a:t>
            </a:fld>
            <a:endParaRPr lang="de-DE">
              <a:latin typeface="Libre Baskerville" panose="02000000000000000000" pitchFamily="50" charset="0"/>
            </a:endParaRPr>
          </a:p>
        </p:txBody>
      </p:sp>
    </p:spTree>
    <p:extLst>
      <p:ext uri="{BB962C8B-B14F-4D97-AF65-F5344CB8AC3E}">
        <p14:creationId xmlns:p14="http://schemas.microsoft.com/office/powerpoint/2010/main" val="2775820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B97F29-B84C-A51A-0A52-13718EF6719C}"/>
              </a:ext>
            </a:extLst>
          </p:cNvPr>
          <p:cNvSpPr>
            <a:spLocks noGrp="1"/>
          </p:cNvSpPr>
          <p:nvPr>
            <p:ph type="title"/>
          </p:nvPr>
        </p:nvSpPr>
        <p:spPr/>
        <p:txBody>
          <a:bodyPr/>
          <a:lstStyle/>
          <a:p>
            <a:r>
              <a:rPr lang="de-DE" dirty="0">
                <a:effectLst/>
                <a:latin typeface="Libre Baskerville" panose="02000000000000000000" pitchFamily="50" charset="0"/>
              </a:rPr>
              <a:t>Die Judengasse</a:t>
            </a:r>
            <a:endParaRPr lang="de-DE" dirty="0">
              <a:latin typeface="Libre Baskerville" panose="02000000000000000000" pitchFamily="50" charset="0"/>
            </a:endParaRPr>
          </a:p>
        </p:txBody>
      </p:sp>
      <p:pic>
        <p:nvPicPr>
          <p:cNvPr id="7" name="Inhaltsplatzhalter 6" descr="Schwarz-Weiß-Fotografie einer Häuserreihe. Im Hintergrund ist ein großes steinernes Gebäude mit zwei Türmen, die Synagoge, zu sehen. Die Häuser sind aus Holz, schmal und dicht aneinandergebaut.">
            <a:extLst>
              <a:ext uri="{FF2B5EF4-FFF2-40B4-BE49-F238E27FC236}">
                <a16:creationId xmlns:a16="http://schemas.microsoft.com/office/drawing/2014/main" id="{F48A3B5F-2B67-9977-F7BA-76792819DF49}"/>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266880" y="1479446"/>
            <a:ext cx="5658239" cy="4697517"/>
          </a:xfrm>
        </p:spPr>
      </p:pic>
      <p:sp>
        <p:nvSpPr>
          <p:cNvPr id="10" name="Textfeld 9">
            <a:extLst>
              <a:ext uri="{FF2B5EF4-FFF2-40B4-BE49-F238E27FC236}">
                <a16:creationId xmlns:a16="http://schemas.microsoft.com/office/drawing/2014/main" id="{69DFC904-6D71-0537-A7AA-071C7C746533}"/>
              </a:ext>
            </a:extLst>
          </p:cNvPr>
          <p:cNvSpPr txBox="1"/>
          <p:nvPr/>
        </p:nvSpPr>
        <p:spPr>
          <a:xfrm>
            <a:off x="1128712" y="6308209"/>
            <a:ext cx="9934575" cy="246221"/>
          </a:xfrm>
          <a:prstGeom prst="rect">
            <a:avLst/>
          </a:prstGeom>
          <a:noFill/>
        </p:spPr>
        <p:txBody>
          <a:bodyPr wrap="square" rtlCol="0">
            <a:spAutoFit/>
          </a:bodyPr>
          <a:lstStyle/>
          <a:p>
            <a:pPr algn="ctr"/>
            <a:r>
              <a:rPr lang="de-DE" sz="1000" dirty="0">
                <a:latin typeface="Libre Baskerville" panose="02000000000000000000" pitchFamily="50" charset="0"/>
              </a:rPr>
              <a:t>Blick in die Judengasse mit Hauptsynagoge im Hintergrund. Foto: Carl Hertel, vor 1884. Historisches Museum Frankfurt, CC-BY-SA.</a:t>
            </a:r>
          </a:p>
        </p:txBody>
      </p:sp>
      <p:sp>
        <p:nvSpPr>
          <p:cNvPr id="4" name="Foliennummernplatzhalter 3">
            <a:extLst>
              <a:ext uri="{FF2B5EF4-FFF2-40B4-BE49-F238E27FC236}">
                <a16:creationId xmlns:a16="http://schemas.microsoft.com/office/drawing/2014/main" id="{4945D496-03ED-388A-40D3-FAE802DB6F3B}"/>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5</a:t>
            </a:fld>
            <a:endParaRPr lang="de-DE">
              <a:latin typeface="Libre Baskerville" panose="02000000000000000000" pitchFamily="50" charset="0"/>
            </a:endParaRPr>
          </a:p>
        </p:txBody>
      </p:sp>
    </p:spTree>
    <p:extLst>
      <p:ext uri="{BB962C8B-B14F-4D97-AF65-F5344CB8AC3E}">
        <p14:creationId xmlns:p14="http://schemas.microsoft.com/office/powerpoint/2010/main" val="1880585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96675E1-599F-3E9D-D385-D9CAF6498AF1}"/>
              </a:ext>
            </a:extLst>
          </p:cNvPr>
          <p:cNvSpPr>
            <a:spLocks noGrp="1"/>
          </p:cNvSpPr>
          <p:nvPr>
            <p:ph type="ctrTitle"/>
          </p:nvPr>
        </p:nvSpPr>
        <p:spPr/>
        <p:txBody>
          <a:bodyPr/>
          <a:lstStyle/>
          <a:p>
            <a:pPr>
              <a:lnSpc>
                <a:spcPct val="114000"/>
              </a:lnSpc>
            </a:pPr>
            <a:r>
              <a:rPr lang="de-DE" dirty="0">
                <a:latin typeface="Libre Baskerville" panose="02000000000000000000" pitchFamily="50" charset="0"/>
              </a:rPr>
              <a:t>Und was sehen wir im Museum Judengasse?</a:t>
            </a:r>
          </a:p>
        </p:txBody>
      </p:sp>
      <p:sp>
        <p:nvSpPr>
          <p:cNvPr id="2" name="Foliennummernplatzhalter 1">
            <a:extLst>
              <a:ext uri="{FF2B5EF4-FFF2-40B4-BE49-F238E27FC236}">
                <a16:creationId xmlns:a16="http://schemas.microsoft.com/office/drawing/2014/main" id="{541C31C2-86D7-CB02-D0F7-0C36DEC12DE8}"/>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6</a:t>
            </a:fld>
            <a:endParaRPr lang="de-DE">
              <a:latin typeface="Libre Baskerville" panose="02000000000000000000" pitchFamily="50" charset="0"/>
            </a:endParaRPr>
          </a:p>
        </p:txBody>
      </p:sp>
    </p:spTree>
    <p:extLst>
      <p:ext uri="{BB962C8B-B14F-4D97-AF65-F5344CB8AC3E}">
        <p14:creationId xmlns:p14="http://schemas.microsoft.com/office/powerpoint/2010/main" val="2229090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510AFE99-E570-3868-0A56-DD2671108D2B}"/>
              </a:ext>
            </a:extLst>
          </p:cNvPr>
          <p:cNvSpPr>
            <a:spLocks noGrp="1"/>
          </p:cNvSpPr>
          <p:nvPr>
            <p:ph type="title"/>
          </p:nvPr>
        </p:nvSpPr>
        <p:spPr/>
        <p:txBody>
          <a:bodyPr/>
          <a:lstStyle/>
          <a:p>
            <a:r>
              <a:rPr lang="de-DE" dirty="0">
                <a:latin typeface="Libre Baskerville" panose="02000000000000000000" pitchFamily="50" charset="0"/>
              </a:rPr>
              <a:t>Objekte im Museum Judengasse</a:t>
            </a:r>
          </a:p>
        </p:txBody>
      </p:sp>
      <p:pic>
        <p:nvPicPr>
          <p:cNvPr id="2" name="Inhaltsplatzhalter 6" descr="Schwarz-Weiß-Fotografie: Eine Gruppe Menschen mit Bannern posiert für die Kamera. Auf den Bannern steht unter anderem „Diskutieren statt Betonieren“, „Macht Geschichte nicht zunichte“ und „Keine Zukunft ohne Vergangenheit“.">
            <a:extLst>
              <a:ext uri="{FF2B5EF4-FFF2-40B4-BE49-F238E27FC236}">
                <a16:creationId xmlns:a16="http://schemas.microsoft.com/office/drawing/2014/main" id="{F948E6DC-E471-457F-A739-428F3487CF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1956" y="1403691"/>
            <a:ext cx="2355828" cy="1800000"/>
          </a:xfrm>
          <a:prstGeom prst="rect">
            <a:avLst/>
          </a:prstGeom>
        </p:spPr>
      </p:pic>
      <p:pic>
        <p:nvPicPr>
          <p:cNvPr id="3" name="Inhaltsplatzhalter 7" descr="Zeitungsdruck eines viergeschossigen Hauses. In der Bildunterschrift steht: „Börne‘s Geburtshaus in Frankfurt a.M.“.">
            <a:extLst>
              <a:ext uri="{FF2B5EF4-FFF2-40B4-BE49-F238E27FC236}">
                <a16:creationId xmlns:a16="http://schemas.microsoft.com/office/drawing/2014/main" id="{014DD3CF-4347-7F2B-B1D1-0B1187B34C23}"/>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862989" y="1403691"/>
            <a:ext cx="1039500" cy="1800000"/>
          </a:xfrm>
        </p:spPr>
      </p:pic>
      <p:pic>
        <p:nvPicPr>
          <p:cNvPr id="17" name="Grafik 16" descr="Ein runder Topf aus Keramik mit einem kleinen Henkel an einer Seite. Innen ist der Topf grün glasiert.">
            <a:extLst>
              <a:ext uri="{FF2B5EF4-FFF2-40B4-BE49-F238E27FC236}">
                <a16:creationId xmlns:a16="http://schemas.microsoft.com/office/drawing/2014/main" id="{565C6BA4-0298-29DF-24F9-00FF439FDC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89291" y="1416486"/>
            <a:ext cx="2699792" cy="1800000"/>
          </a:xfrm>
          <a:prstGeom prst="rect">
            <a:avLst/>
          </a:prstGeom>
        </p:spPr>
      </p:pic>
      <p:pic>
        <p:nvPicPr>
          <p:cNvPr id="29" name="Grafik 28" descr="Gemälde eines Mannes. Der Mann hat einen langen Bart. Er trägt dunkle Kleidung mit einem weißen Kragen und einen Turban.">
            <a:extLst>
              <a:ext uri="{FF2B5EF4-FFF2-40B4-BE49-F238E27FC236}">
                <a16:creationId xmlns:a16="http://schemas.microsoft.com/office/drawing/2014/main" id="{242F8CCB-4FB7-C89F-124C-4BEADCCC40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08302" y="1421239"/>
            <a:ext cx="1540800" cy="1800000"/>
          </a:xfrm>
          <a:prstGeom prst="rect">
            <a:avLst/>
          </a:prstGeom>
        </p:spPr>
      </p:pic>
      <p:pic>
        <p:nvPicPr>
          <p:cNvPr id="37" name="Grafik 36" descr="Ein langes Tuch, das aus mehreren Stücken Stoff zusammengenäht ist. Der Stoff hat ein Muster mit Blättern.">
            <a:extLst>
              <a:ext uri="{FF2B5EF4-FFF2-40B4-BE49-F238E27FC236}">
                <a16:creationId xmlns:a16="http://schemas.microsoft.com/office/drawing/2014/main" id="{BD7911CE-6AC1-2DBF-61A9-165C55D39F1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63820" y="1403691"/>
            <a:ext cx="1666448" cy="3703218"/>
          </a:xfrm>
          <a:prstGeom prst="rect">
            <a:avLst/>
          </a:prstGeom>
        </p:spPr>
      </p:pic>
      <p:pic>
        <p:nvPicPr>
          <p:cNvPr id="33" name="Grafik 32" descr="Ein Stück Pergament, das auf beiden Seiten eingerollt ist. Auf dem sichtbaren Teil in der Mitte ist ein hebräischer Text zu sehen. Um den Text herum sind Verzierungen und Illustrationen zu sehen, dargestellt sind unter anderem zwei Personen mit orientalisch anmutender Kleidung.">
            <a:extLst>
              <a:ext uri="{FF2B5EF4-FFF2-40B4-BE49-F238E27FC236}">
                <a16:creationId xmlns:a16="http://schemas.microsoft.com/office/drawing/2014/main" id="{655AA0B9-C228-805D-976D-4211E44DA2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64791" y="3327887"/>
            <a:ext cx="2627737" cy="1800000"/>
          </a:xfrm>
          <a:prstGeom prst="rect">
            <a:avLst/>
          </a:prstGeom>
        </p:spPr>
      </p:pic>
      <p:pic>
        <p:nvPicPr>
          <p:cNvPr id="9" name="Grafik 8" descr="Ein Hut aus grünem Samt. Die Hutkrempe ist komplett umgeschlagen, sie ist aus rotem Samt. Der Hut ist reich geschmückt mit goldenen Stickereien.">
            <a:extLst>
              <a:ext uri="{FF2B5EF4-FFF2-40B4-BE49-F238E27FC236}">
                <a16:creationId xmlns:a16="http://schemas.microsoft.com/office/drawing/2014/main" id="{BACB4225-03BA-779F-F333-E5A41FA59F2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88960" y="3327887"/>
            <a:ext cx="2315974" cy="1800000"/>
          </a:xfrm>
          <a:prstGeom prst="rect">
            <a:avLst/>
          </a:prstGeom>
        </p:spPr>
      </p:pic>
      <p:pic>
        <p:nvPicPr>
          <p:cNvPr id="15" name="Grafik 14" descr="Ein runder Schacht, der in den Boden führt. Die Wände des Schachts sind gemauert.">
            <a:extLst>
              <a:ext uri="{FF2B5EF4-FFF2-40B4-BE49-F238E27FC236}">
                <a16:creationId xmlns:a16="http://schemas.microsoft.com/office/drawing/2014/main" id="{F6482ABD-3975-CBCE-7889-9A74338B1F2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497276" y="3266875"/>
            <a:ext cx="1800000" cy="1800000"/>
          </a:xfrm>
          <a:prstGeom prst="rect">
            <a:avLst/>
          </a:prstGeom>
        </p:spPr>
      </p:pic>
      <p:pic>
        <p:nvPicPr>
          <p:cNvPr id="23" name="Grafik 22" descr="Ein goldener Leuchter mit acht Armen. Der Leuchter ist mit vielen Figuren geschmückt. ">
            <a:extLst>
              <a:ext uri="{FF2B5EF4-FFF2-40B4-BE49-F238E27FC236}">
                <a16:creationId xmlns:a16="http://schemas.microsoft.com/office/drawing/2014/main" id="{75256D34-D7DC-40E2-6E39-74D41D70A4C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581350" y="3257568"/>
            <a:ext cx="1201500" cy="1800000"/>
          </a:xfrm>
          <a:prstGeom prst="rect">
            <a:avLst/>
          </a:prstGeom>
        </p:spPr>
      </p:pic>
      <p:pic>
        <p:nvPicPr>
          <p:cNvPr id="31" name="Grafik 30" descr="Ein Messer mit einer am Ende abgerundeten Klinge und einem Griff aus Quarz. ">
            <a:extLst>
              <a:ext uri="{FF2B5EF4-FFF2-40B4-BE49-F238E27FC236}">
                <a16:creationId xmlns:a16="http://schemas.microsoft.com/office/drawing/2014/main" id="{055BE52C-C051-DD87-CBAF-6D5F19CA5EE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64516" y="5058000"/>
            <a:ext cx="2464066" cy="1800000"/>
          </a:xfrm>
          <a:prstGeom prst="rect">
            <a:avLst/>
          </a:prstGeom>
        </p:spPr>
      </p:pic>
      <p:pic>
        <p:nvPicPr>
          <p:cNvPr id="27" name="Grafik 26" descr="Ein aufgeschlagenes altes Buch. Die geöffneten Seiten sind gerissen. Der Text ist in Frakturschrift geschrieben, auf der zweiten Seite ist eine Tabelle zu sehen.">
            <a:extLst>
              <a:ext uri="{FF2B5EF4-FFF2-40B4-BE49-F238E27FC236}">
                <a16:creationId xmlns:a16="http://schemas.microsoft.com/office/drawing/2014/main" id="{B445D3D4-C1FC-F89C-5780-18318DB9AE9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592528" y="5055300"/>
            <a:ext cx="2719033" cy="1800000"/>
          </a:xfrm>
          <a:prstGeom prst="rect">
            <a:avLst/>
          </a:prstGeom>
        </p:spPr>
      </p:pic>
      <p:pic>
        <p:nvPicPr>
          <p:cNvPr id="35" name="Grafik 34" descr="Ein rechteckiger Behälter aus Silber. Der Behälter hat vier Beine in Form von Löwenfiguren. Auf dem Schiebedeckel ist auch eine Löwenfigur dargestellt. Der Schiebedeckel ist zur Hälfte geöffnet, innen ist der Behälter in kleinere Abteile unterteilt.">
            <a:extLst>
              <a:ext uri="{FF2B5EF4-FFF2-40B4-BE49-F238E27FC236}">
                <a16:creationId xmlns:a16="http://schemas.microsoft.com/office/drawing/2014/main" id="{889FA3C6-A9A5-B825-AF1B-6E7D4FA8CF3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959371" y="5055300"/>
            <a:ext cx="2696629" cy="1800000"/>
          </a:xfrm>
          <a:prstGeom prst="rect">
            <a:avLst/>
          </a:prstGeom>
        </p:spPr>
      </p:pic>
      <p:sp>
        <p:nvSpPr>
          <p:cNvPr id="12" name="Textfeld 11">
            <a:extLst>
              <a:ext uri="{FF2B5EF4-FFF2-40B4-BE49-F238E27FC236}">
                <a16:creationId xmlns:a16="http://schemas.microsoft.com/office/drawing/2014/main" id="{BD777A4A-8279-A486-B497-5162C8E8567F}"/>
              </a:ext>
            </a:extLst>
          </p:cNvPr>
          <p:cNvSpPr txBox="1"/>
          <p:nvPr/>
        </p:nvSpPr>
        <p:spPr>
          <a:xfrm>
            <a:off x="9649102" y="5210129"/>
            <a:ext cx="1581150" cy="400110"/>
          </a:xfrm>
          <a:prstGeom prst="rect">
            <a:avLst/>
          </a:prstGeom>
          <a:noFill/>
        </p:spPr>
        <p:txBody>
          <a:bodyPr wrap="square" rtlCol="0">
            <a:spAutoFit/>
          </a:bodyPr>
          <a:lstStyle/>
          <a:p>
            <a:r>
              <a:rPr lang="de-DE" sz="1000" dirty="0">
                <a:latin typeface="Libre Baskerville" panose="02000000000000000000" pitchFamily="50" charset="0"/>
              </a:rPr>
              <a:t>Lizenzangaben auf Folie 42</a:t>
            </a:r>
          </a:p>
        </p:txBody>
      </p:sp>
      <p:sp>
        <p:nvSpPr>
          <p:cNvPr id="4" name="Foliennummernplatzhalter 3">
            <a:extLst>
              <a:ext uri="{FF2B5EF4-FFF2-40B4-BE49-F238E27FC236}">
                <a16:creationId xmlns:a16="http://schemas.microsoft.com/office/drawing/2014/main" id="{81CD4F97-D365-C261-96A0-52DB3D6DFEC2}"/>
              </a:ext>
            </a:extLst>
          </p:cNvPr>
          <p:cNvSpPr>
            <a:spLocks noGrp="1"/>
          </p:cNvSpPr>
          <p:nvPr>
            <p:ph type="sldNum" sz="quarter" idx="12"/>
          </p:nvPr>
        </p:nvSpPr>
        <p:spPr/>
        <p:txBody>
          <a:bodyPr/>
          <a:lstStyle/>
          <a:p>
            <a:fld id="{C2E247BB-96DB-4A6A-AAE1-A5F4D1F14785}" type="slidenum">
              <a:rPr lang="de-DE" smtClean="0">
                <a:latin typeface="Libre Baskerville" panose="02000000000000000000" pitchFamily="50" charset="0"/>
              </a:rPr>
              <a:t>7</a:t>
            </a:fld>
            <a:endParaRPr lang="de-DE">
              <a:latin typeface="Libre Baskerville" panose="02000000000000000000" pitchFamily="50" charset="0"/>
            </a:endParaRPr>
          </a:p>
        </p:txBody>
      </p:sp>
    </p:spTree>
    <p:extLst>
      <p:ext uri="{BB962C8B-B14F-4D97-AF65-F5344CB8AC3E}">
        <p14:creationId xmlns:p14="http://schemas.microsoft.com/office/powerpoint/2010/main" val="108565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5C73D9-7540-6247-1FC8-405AA50136FD}"/>
              </a:ext>
            </a:extLst>
          </p:cNvPr>
          <p:cNvSpPr>
            <a:spLocks noGrp="1"/>
          </p:cNvSpPr>
          <p:nvPr>
            <p:ph type="title"/>
          </p:nvPr>
        </p:nvSpPr>
        <p:spPr>
          <a:xfrm>
            <a:off x="838200" y="354615"/>
            <a:ext cx="10515600" cy="1325563"/>
          </a:xfrm>
        </p:spPr>
        <p:txBody>
          <a:bodyPr/>
          <a:lstStyle/>
          <a:p>
            <a:pPr>
              <a:lnSpc>
                <a:spcPct val="114000"/>
              </a:lnSpc>
            </a:pPr>
            <a:r>
              <a:rPr lang="de-DE" dirty="0">
                <a:latin typeface="Libre Baskerville" panose="02000000000000000000" pitchFamily="50" charset="0"/>
              </a:rPr>
              <a:t>Objekte erforschen I</a:t>
            </a:r>
          </a:p>
        </p:txBody>
      </p:sp>
      <p:sp>
        <p:nvSpPr>
          <p:cNvPr id="8" name="Inhaltsplatzhalter 7">
            <a:extLst>
              <a:ext uri="{FF2B5EF4-FFF2-40B4-BE49-F238E27FC236}">
                <a16:creationId xmlns:a16="http://schemas.microsoft.com/office/drawing/2014/main" id="{05737848-AA0C-11F3-4066-29DEAD8457CA}"/>
              </a:ext>
            </a:extLst>
          </p:cNvPr>
          <p:cNvSpPr>
            <a:spLocks noGrp="1"/>
          </p:cNvSpPr>
          <p:nvPr>
            <p:ph idx="1"/>
          </p:nvPr>
        </p:nvSpPr>
        <p:spPr/>
        <p:txBody>
          <a:bodyPr>
            <a:noAutofit/>
          </a:bodyPr>
          <a:lstStyle/>
          <a:p>
            <a:pPr marL="0" indent="0">
              <a:lnSpc>
                <a:spcPct val="134000"/>
              </a:lnSpc>
              <a:buNone/>
            </a:pPr>
            <a:r>
              <a:rPr lang="de-DE" sz="2400" b="1" dirty="0">
                <a:latin typeface="Libre Baskerville" panose="02000000000000000000" pitchFamily="50" charset="0"/>
              </a:rPr>
              <a:t>Arbeitsaufträge</a:t>
            </a:r>
            <a:r>
              <a:rPr lang="de-DE" sz="2400" b="1" dirty="0" smtClean="0">
                <a:latin typeface="Libre Baskerville" panose="02000000000000000000" pitchFamily="50" charset="0"/>
              </a:rPr>
              <a:t>:</a:t>
            </a:r>
            <a:endParaRPr lang="de-DE" sz="2400" b="1" dirty="0">
              <a:latin typeface="Libre Baskerville" panose="02000000000000000000" pitchFamily="50" charset="0"/>
            </a:endParaRPr>
          </a:p>
          <a:p>
            <a:pPr marL="514350" indent="-514350">
              <a:lnSpc>
                <a:spcPct val="134000"/>
              </a:lnSpc>
              <a:buFont typeface="+mj-lt"/>
              <a:buAutoNum type="arabicPeriod"/>
            </a:pPr>
            <a:r>
              <a:rPr lang="de-DE" sz="2400" dirty="0">
                <a:latin typeface="Libre Baskerville" panose="02000000000000000000" pitchFamily="50" charset="0"/>
              </a:rPr>
              <a:t>Wählt in der Kleingruppe einen Gegenstand aus</a:t>
            </a:r>
            <a:r>
              <a:rPr lang="de-DE" sz="2400" dirty="0" smtClean="0">
                <a:latin typeface="Libre Baskerville" panose="02000000000000000000" pitchFamily="50" charset="0"/>
              </a:rPr>
              <a:t>.</a:t>
            </a:r>
            <a:endParaRPr lang="de-DE" sz="2400" dirty="0">
              <a:latin typeface="Libre Baskerville" panose="02000000000000000000" pitchFamily="50" charset="0"/>
            </a:endParaRPr>
          </a:p>
          <a:p>
            <a:pPr marL="514350" indent="-514350">
              <a:lnSpc>
                <a:spcPct val="134000"/>
              </a:lnSpc>
              <a:buFont typeface="+mj-lt"/>
              <a:buAutoNum type="arabicPeriod"/>
            </a:pPr>
            <a:r>
              <a:rPr lang="de-DE" sz="2400" dirty="0">
                <a:latin typeface="Libre Baskerville" panose="02000000000000000000" pitchFamily="50" charset="0"/>
              </a:rPr>
              <a:t>Sprecht über den Gegenstand: Was sieht man? Was könnte es sein? Wofür könnte es genutzt werden? Warum wird es im Museum gezeigt</a:t>
            </a:r>
            <a:r>
              <a:rPr lang="de-DE" sz="2400" dirty="0" smtClean="0">
                <a:latin typeface="Libre Baskerville" panose="02000000000000000000" pitchFamily="50" charset="0"/>
              </a:rPr>
              <a:t>?</a:t>
            </a:r>
            <a:endParaRPr lang="de-DE" sz="2400" dirty="0">
              <a:latin typeface="Libre Baskerville" panose="02000000000000000000" pitchFamily="50" charset="0"/>
            </a:endParaRPr>
          </a:p>
          <a:p>
            <a:pPr marL="514350" indent="-514350">
              <a:lnSpc>
                <a:spcPct val="134000"/>
              </a:lnSpc>
              <a:buFont typeface="+mj-lt"/>
              <a:buAutoNum type="arabicPeriod"/>
            </a:pPr>
            <a:r>
              <a:rPr lang="de-DE" sz="2400" dirty="0">
                <a:latin typeface="Libre Baskerville" panose="02000000000000000000" pitchFamily="50" charset="0"/>
              </a:rPr>
              <a:t>Notiert eure Ideen und konkrete Fragen, auf die ihr im Museum Antworten finden möchtet</a:t>
            </a:r>
            <a:r>
              <a:rPr lang="de-DE" sz="2400" dirty="0" smtClean="0">
                <a:latin typeface="Libre Baskerville" panose="02000000000000000000" pitchFamily="50" charset="0"/>
              </a:rPr>
              <a:t>.</a:t>
            </a:r>
            <a:endParaRPr lang="de-DE" sz="2400" dirty="0">
              <a:latin typeface="Libre Baskerville" panose="02000000000000000000" pitchFamily="50" charset="0"/>
            </a:endParaRPr>
          </a:p>
          <a:p>
            <a:pPr marL="0" indent="0" algn="r">
              <a:lnSpc>
                <a:spcPct val="134000"/>
              </a:lnSpc>
              <a:buNone/>
            </a:pPr>
            <a:r>
              <a:rPr lang="de-DE" sz="2400" i="1" dirty="0">
                <a:latin typeface="Libre Baskerville" panose="02000000000000000000" pitchFamily="50" charset="0"/>
              </a:rPr>
              <a:t>Zeit: 5 Minuten</a:t>
            </a:r>
          </a:p>
        </p:txBody>
      </p:sp>
      <p:sp>
        <p:nvSpPr>
          <p:cNvPr id="6" name="Foliennummernplatzhalter 5">
            <a:extLst>
              <a:ext uri="{FF2B5EF4-FFF2-40B4-BE49-F238E27FC236}">
                <a16:creationId xmlns:a16="http://schemas.microsoft.com/office/drawing/2014/main" id="{5C6FB459-7DDD-B58D-5380-BBFE80DF960A}"/>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8</a:t>
            </a:fld>
            <a:endParaRPr lang="de-DE">
              <a:latin typeface="Libre Baskerville" panose="02000000000000000000" pitchFamily="50" charset="0"/>
            </a:endParaRPr>
          </a:p>
        </p:txBody>
      </p:sp>
    </p:spTree>
    <p:extLst>
      <p:ext uri="{BB962C8B-B14F-4D97-AF65-F5344CB8AC3E}">
        <p14:creationId xmlns:p14="http://schemas.microsoft.com/office/powerpoint/2010/main" val="3030398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480516-84F0-5258-6E2C-CA43459CE295}"/>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Objekte erforschen II</a:t>
            </a:r>
          </a:p>
        </p:txBody>
      </p:sp>
      <p:sp>
        <p:nvSpPr>
          <p:cNvPr id="3" name="Inhaltsplatzhalter 2">
            <a:extLst>
              <a:ext uri="{FF2B5EF4-FFF2-40B4-BE49-F238E27FC236}">
                <a16:creationId xmlns:a16="http://schemas.microsoft.com/office/drawing/2014/main" id="{7CD22602-3412-6995-05B9-3AD5B726AF86}"/>
              </a:ext>
            </a:extLst>
          </p:cNvPr>
          <p:cNvSpPr>
            <a:spLocks noGrp="1"/>
          </p:cNvSpPr>
          <p:nvPr>
            <p:ph idx="1"/>
          </p:nvPr>
        </p:nvSpPr>
        <p:spPr/>
        <p:txBody>
          <a:bodyPr>
            <a:normAutofit/>
          </a:bodyPr>
          <a:lstStyle/>
          <a:p>
            <a:pPr>
              <a:lnSpc>
                <a:spcPct val="114000"/>
              </a:lnSpc>
              <a:buFont typeface="Wingdings" panose="05000000000000000000" pitchFamily="2" charset="2"/>
              <a:buChar char="Ø"/>
            </a:pPr>
            <a:endParaRPr lang="de-DE" sz="2400" dirty="0">
              <a:latin typeface="Libre Baskerville" panose="02000000000000000000" pitchFamily="50" charset="0"/>
            </a:endParaRPr>
          </a:p>
          <a:p>
            <a:pPr marL="514350" indent="-514350">
              <a:lnSpc>
                <a:spcPct val="114000"/>
              </a:lnSpc>
              <a:buFont typeface="+mj-lt"/>
              <a:buAutoNum type="arabicPeriod"/>
            </a:pPr>
            <a:r>
              <a:rPr lang="de-DE" sz="2400" dirty="0">
                <a:latin typeface="Libre Baskerville" panose="02000000000000000000" pitchFamily="50" charset="0"/>
              </a:rPr>
              <a:t>Stellt der Klasse den Gegenstand vor. Berichtet, was ihr besprochen habt.</a:t>
            </a:r>
          </a:p>
          <a:p>
            <a:pPr marL="514350" indent="-514350">
              <a:lnSpc>
                <a:spcPct val="114000"/>
              </a:lnSpc>
              <a:buFont typeface="+mj-lt"/>
              <a:buAutoNum type="arabicPeriod"/>
            </a:pPr>
            <a:endParaRPr lang="de-DE" sz="2400" dirty="0">
              <a:latin typeface="Libre Baskerville" panose="02000000000000000000" pitchFamily="50" charset="0"/>
            </a:endParaRPr>
          </a:p>
          <a:p>
            <a:pPr marL="514350" indent="-514350">
              <a:lnSpc>
                <a:spcPct val="114000"/>
              </a:lnSpc>
              <a:buFont typeface="+mj-lt"/>
              <a:buAutoNum type="arabicPeriod"/>
            </a:pPr>
            <a:r>
              <a:rPr lang="de-DE" sz="2400" dirty="0">
                <a:latin typeface="Libre Baskerville" panose="02000000000000000000" pitchFamily="50" charset="0"/>
              </a:rPr>
              <a:t> Mit welchen Fragen geht ihr ins Museum?</a:t>
            </a:r>
          </a:p>
        </p:txBody>
      </p:sp>
      <p:sp>
        <p:nvSpPr>
          <p:cNvPr id="4" name="Foliennummernplatzhalter 3">
            <a:extLst>
              <a:ext uri="{FF2B5EF4-FFF2-40B4-BE49-F238E27FC236}">
                <a16:creationId xmlns:a16="http://schemas.microsoft.com/office/drawing/2014/main" id="{77F977E1-9B73-CEB1-887F-487BF08F12E7}"/>
              </a:ext>
            </a:extLst>
          </p:cNvPr>
          <p:cNvSpPr>
            <a:spLocks noGrp="1"/>
          </p:cNvSpPr>
          <p:nvPr>
            <p:ph type="sldNum" sz="quarter" idx="12"/>
          </p:nvPr>
        </p:nvSpPr>
        <p:spPr/>
        <p:txBody>
          <a:bodyPr/>
          <a:lstStyle/>
          <a:p>
            <a:pPr>
              <a:lnSpc>
                <a:spcPct val="114000"/>
              </a:lnSpc>
            </a:pPr>
            <a:fld id="{C2E247BB-96DB-4A6A-AAE1-A5F4D1F14785}" type="slidenum">
              <a:rPr lang="de-DE" smtClean="0">
                <a:latin typeface="Libre Baskerville" panose="02000000000000000000" pitchFamily="50" charset="0"/>
              </a:rPr>
              <a:pPr>
                <a:lnSpc>
                  <a:spcPct val="114000"/>
                </a:lnSpc>
              </a:pPr>
              <a:t>9</a:t>
            </a:fld>
            <a:endParaRPr lang="de-DE">
              <a:latin typeface="Libre Baskerville" panose="02000000000000000000" pitchFamily="50" charset="0"/>
            </a:endParaRPr>
          </a:p>
        </p:txBody>
      </p:sp>
    </p:spTree>
    <p:extLst>
      <p:ext uri="{BB962C8B-B14F-4D97-AF65-F5344CB8AC3E}">
        <p14:creationId xmlns:p14="http://schemas.microsoft.com/office/powerpoint/2010/main" val="214216355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1089</Words>
  <Application>Microsoft Office PowerPoint</Application>
  <PresentationFormat>Breitbild</PresentationFormat>
  <Paragraphs>169</Paragraphs>
  <Slides>42</Slides>
  <Notes>8</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42</vt:i4>
      </vt:variant>
    </vt:vector>
  </HeadingPairs>
  <TitlesOfParts>
    <vt:vector size="50" baseType="lpstr">
      <vt:lpstr>Aptos</vt:lpstr>
      <vt:lpstr>Arial</vt:lpstr>
      <vt:lpstr>Calibri</vt:lpstr>
      <vt:lpstr>Calibri Light</vt:lpstr>
      <vt:lpstr>Libre Baskerville</vt:lpstr>
      <vt:lpstr>Times New Roman</vt:lpstr>
      <vt:lpstr>Wingdings</vt:lpstr>
      <vt:lpstr>Office</vt:lpstr>
      <vt:lpstr>Museum Judengasse: Was hat das mit mir zu tun?</vt:lpstr>
      <vt:lpstr>Was ist eigentlich eine Ausstellung?</vt:lpstr>
      <vt:lpstr>Eine Ausstellung über eine Schule</vt:lpstr>
      <vt:lpstr>Zeitstrahl</vt:lpstr>
      <vt:lpstr>Die Judengasse</vt:lpstr>
      <vt:lpstr>Und was sehen wir im Museum Judengasse?</vt:lpstr>
      <vt:lpstr>Objekte im Museum Judengasse</vt:lpstr>
      <vt:lpstr>Objekte erforschen I</vt:lpstr>
      <vt:lpstr>Objekte erforschen II</vt:lpstr>
      <vt:lpstr>Objekt 1</vt:lpstr>
      <vt:lpstr>Objekt 2</vt:lpstr>
      <vt:lpstr>Objekt 3</vt:lpstr>
      <vt:lpstr>Objekt 4</vt:lpstr>
      <vt:lpstr>Objekt 5</vt:lpstr>
      <vt:lpstr>Objekt 6</vt:lpstr>
      <vt:lpstr>Objekt 7</vt:lpstr>
      <vt:lpstr>Objekt 8</vt:lpstr>
      <vt:lpstr>Objekt 9</vt:lpstr>
      <vt:lpstr>Objekt 10</vt:lpstr>
      <vt:lpstr>Objekt 11</vt:lpstr>
      <vt:lpstr>Objekt 12</vt:lpstr>
      <vt:lpstr>Unser Museumsbesuch</vt:lpstr>
      <vt:lpstr>Einbindung in den Unterricht</vt:lpstr>
      <vt:lpstr>Das Museum Judengasse in Frankfurt</vt:lpstr>
      <vt:lpstr>Wo ist das Museum?</vt:lpstr>
      <vt:lpstr>Frankfurt 1628</vt:lpstr>
      <vt:lpstr>Frankfurt 1628: Die Lage der Judengasse</vt:lpstr>
      <vt:lpstr>Frankfurt heute: Wo ist die Judengasse?</vt:lpstr>
      <vt:lpstr>Frankfurt heute: Lage der Judengasse</vt:lpstr>
      <vt:lpstr>Die Lage der Judengasse in der Stadt</vt:lpstr>
      <vt:lpstr>Die Lage des Museums</vt:lpstr>
      <vt:lpstr>Warum gibt es das Museum?</vt:lpstr>
      <vt:lpstr>Der Börneplatzkonflikt 1987:  Überreste der Judengasse werden gefunden</vt:lpstr>
      <vt:lpstr>Proteste gegen die Bebauung des Börneplatzes</vt:lpstr>
      <vt:lpstr>Was soll mit den Überresten geschehen?</vt:lpstr>
      <vt:lpstr>Eine kurze Geschichte der Judengasse</vt:lpstr>
      <vt:lpstr>Die Judengasse in der Stadt</vt:lpstr>
      <vt:lpstr>Blick in die Judengasse</vt:lpstr>
      <vt:lpstr>Die Hinterhäuser der Judengasse</vt:lpstr>
      <vt:lpstr>Schnitt durch ein Haus der Judengasse</vt:lpstr>
      <vt:lpstr>Küche auf einem Treppenabsatz</vt:lpstr>
      <vt:lpstr>Lizenzangaben der Bilder auf Folien 7, 10-21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Alexander Schlepper</dc:creator>
  <cp:lastModifiedBy>Schmidt, Sophie</cp:lastModifiedBy>
  <cp:revision>45</cp:revision>
  <cp:lastPrinted>2024-11-17T14:10:50Z</cp:lastPrinted>
  <dcterms:created xsi:type="dcterms:W3CDTF">2023-12-22T09:54:01Z</dcterms:created>
  <dcterms:modified xsi:type="dcterms:W3CDTF">2025-03-12T01:28:58Z</dcterms:modified>
</cp:coreProperties>
</file>