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16" r:id="rId3"/>
    <p:sldId id="317" r:id="rId4"/>
    <p:sldId id="308" r:id="rId5"/>
    <p:sldId id="313" r:id="rId6"/>
    <p:sldId id="302" r:id="rId7"/>
    <p:sldId id="282" r:id="rId8"/>
    <p:sldId id="293" r:id="rId9"/>
    <p:sldId id="307" r:id="rId10"/>
    <p:sldId id="291" r:id="rId11"/>
    <p:sldId id="259" r:id="rId12"/>
    <p:sldId id="258" r:id="rId13"/>
    <p:sldId id="309" r:id="rId14"/>
    <p:sldId id="283" r:id="rId15"/>
    <p:sldId id="285" r:id="rId16"/>
    <p:sldId id="260" r:id="rId17"/>
    <p:sldId id="294" r:id="rId18"/>
    <p:sldId id="310" r:id="rId19"/>
    <p:sldId id="262" r:id="rId20"/>
    <p:sldId id="295" r:id="rId21"/>
    <p:sldId id="296" r:id="rId22"/>
    <p:sldId id="297" r:id="rId23"/>
    <p:sldId id="298" r:id="rId24"/>
    <p:sldId id="299" r:id="rId25"/>
    <p:sldId id="301" r:id="rId26"/>
    <p:sldId id="305"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midt, Sophie" initials="SS" lastIdx="15" clrIdx="0">
    <p:extLst>
      <p:ext uri="{19B8F6BF-5375-455C-9EA6-DF929625EA0E}">
        <p15:presenceInfo xmlns:p15="http://schemas.microsoft.com/office/powerpoint/2012/main" userId="S-1-5-21-343818398-1979792683-725345543-136292" providerId="AD"/>
      </p:ext>
    </p:extLst>
  </p:cmAuthor>
  <p:cmAuthor id="2" name="Gottfried Kößler" initials="gk" lastIdx="3" clrIdx="1">
    <p:extLst>
      <p:ext uri="{19B8F6BF-5375-455C-9EA6-DF929625EA0E}">
        <p15:presenceInfo xmlns:p15="http://schemas.microsoft.com/office/powerpoint/2012/main" userId="Gottfried Kößler" providerId="None"/>
      </p:ext>
    </p:extLst>
  </p:cmAuthor>
  <p:cmAuthor id="3" name="Lena Lindhoff" initials="LL" lastIdx="1" clrIdx="2">
    <p:extLst>
      <p:ext uri="{19B8F6BF-5375-455C-9EA6-DF929625EA0E}">
        <p15:presenceInfo xmlns:p15="http://schemas.microsoft.com/office/powerpoint/2012/main" userId="8c545e5bdbcc217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EADB51-CCB7-4CB6-AAC4-2D95910C30D4}" v="8" dt="2024-05-31T09:59:46.09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55" autoAdjust="0"/>
    <p:restoredTop sz="94660"/>
  </p:normalViewPr>
  <p:slideViewPr>
    <p:cSldViewPr snapToGrid="0">
      <p:cViewPr varScale="1">
        <p:scale>
          <a:sx n="130" d="100"/>
          <a:sy n="130" d="100"/>
        </p:scale>
        <p:origin x="154"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4E8E6-13DE-4A99-B284-6B3401552477}" type="datetimeFigureOut">
              <a:rPr lang="de-DE" smtClean="0"/>
              <a:t>12.03.2025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63B9A9-328D-4AE3-A723-368217929E0E}" type="slidenum">
              <a:rPr lang="de-DE" smtClean="0"/>
              <a:t>‹Nr.›</a:t>
            </a:fld>
            <a:endParaRPr lang="de-DE" dirty="0"/>
          </a:p>
        </p:txBody>
      </p:sp>
    </p:spTree>
    <p:extLst>
      <p:ext uri="{BB962C8B-B14F-4D97-AF65-F5344CB8AC3E}">
        <p14:creationId xmlns:p14="http://schemas.microsoft.com/office/powerpoint/2010/main" val="3072869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1FA12-79B3-9AE8-90EA-9596A822615A}"/>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0A465B3A-5AE8-E6D0-A0ED-95497CA1D4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478A2EEC-79A6-C9C1-90AF-DF0D5B0B6BA8}"/>
              </a:ext>
            </a:extLst>
          </p:cNvPr>
          <p:cNvSpPr>
            <a:spLocks noGrp="1"/>
          </p:cNvSpPr>
          <p:nvPr>
            <p:ph type="dt" sz="half" idx="10"/>
          </p:nvPr>
        </p:nvSpPr>
        <p:spPr/>
        <p:txBody>
          <a:bodyPr/>
          <a:lstStyle/>
          <a:p>
            <a:fld id="{3DC17C06-8622-4C7C-963A-030032C56F2B}" type="datetime1">
              <a:rPr lang="de-DE" smtClean="0"/>
              <a:t>12.03.2025</a:t>
            </a:fld>
            <a:endParaRPr lang="de-DE" dirty="0"/>
          </a:p>
        </p:txBody>
      </p:sp>
      <p:sp>
        <p:nvSpPr>
          <p:cNvPr id="5" name="Fußzeilenplatzhalter 4">
            <a:extLst>
              <a:ext uri="{FF2B5EF4-FFF2-40B4-BE49-F238E27FC236}">
                <a16:creationId xmlns:a16="http://schemas.microsoft.com/office/drawing/2014/main" id="{4984E678-135B-7A6F-7680-FF8147C7B39A}"/>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EFC8949A-8186-B228-C667-2E7325572474}"/>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2930085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7923E4-2F79-D457-CEE9-747C9C3E6EC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C34FEC69-5999-13FD-533E-40198321FD0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7CB10C6-C39B-2EF4-DF1B-A21EBF6D7AB6}"/>
              </a:ext>
            </a:extLst>
          </p:cNvPr>
          <p:cNvSpPr>
            <a:spLocks noGrp="1"/>
          </p:cNvSpPr>
          <p:nvPr>
            <p:ph type="dt" sz="half" idx="10"/>
          </p:nvPr>
        </p:nvSpPr>
        <p:spPr/>
        <p:txBody>
          <a:bodyPr/>
          <a:lstStyle/>
          <a:p>
            <a:fld id="{576529E8-642A-43DF-A36C-B8852F15A4CD}" type="datetime1">
              <a:rPr lang="de-DE" smtClean="0"/>
              <a:t>12.03.2025</a:t>
            </a:fld>
            <a:endParaRPr lang="de-DE" dirty="0"/>
          </a:p>
        </p:txBody>
      </p:sp>
      <p:sp>
        <p:nvSpPr>
          <p:cNvPr id="5" name="Fußzeilenplatzhalter 4">
            <a:extLst>
              <a:ext uri="{FF2B5EF4-FFF2-40B4-BE49-F238E27FC236}">
                <a16:creationId xmlns:a16="http://schemas.microsoft.com/office/drawing/2014/main" id="{20341A8B-DF15-B021-A61F-2EF3A3C4C2F9}"/>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ED177BDC-9B61-7E58-CEE6-0FAAF23FD76C}"/>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995561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E1DF1FC9-D458-ED36-46E8-A1A28978428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FDEA778E-20A5-AFE6-B235-6EB6CF5ADA63}"/>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208AF50-A863-2E5E-A3C5-DE006FCF2B57}"/>
              </a:ext>
            </a:extLst>
          </p:cNvPr>
          <p:cNvSpPr>
            <a:spLocks noGrp="1"/>
          </p:cNvSpPr>
          <p:nvPr>
            <p:ph type="dt" sz="half" idx="10"/>
          </p:nvPr>
        </p:nvSpPr>
        <p:spPr/>
        <p:txBody>
          <a:bodyPr/>
          <a:lstStyle/>
          <a:p>
            <a:fld id="{03B70FD7-38EA-4CDF-9254-B91B0595485F}" type="datetime1">
              <a:rPr lang="de-DE" smtClean="0"/>
              <a:t>12.03.2025</a:t>
            </a:fld>
            <a:endParaRPr lang="de-DE" dirty="0"/>
          </a:p>
        </p:txBody>
      </p:sp>
      <p:sp>
        <p:nvSpPr>
          <p:cNvPr id="5" name="Fußzeilenplatzhalter 4">
            <a:extLst>
              <a:ext uri="{FF2B5EF4-FFF2-40B4-BE49-F238E27FC236}">
                <a16:creationId xmlns:a16="http://schemas.microsoft.com/office/drawing/2014/main" id="{D00FAA6B-D131-3C4E-5341-D7A941A0EDF6}"/>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7D5E2F36-7412-C523-16AE-EA5E2670D323}"/>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1221796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0E8680-0858-9ECE-7BD1-BD537E67670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428B8EFE-E49F-7578-6BE5-2557EF00DB3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F8BE4D3-01CF-BDAC-08B0-9270B72480E7}"/>
              </a:ext>
            </a:extLst>
          </p:cNvPr>
          <p:cNvSpPr>
            <a:spLocks noGrp="1"/>
          </p:cNvSpPr>
          <p:nvPr>
            <p:ph type="dt" sz="half" idx="10"/>
          </p:nvPr>
        </p:nvSpPr>
        <p:spPr/>
        <p:txBody>
          <a:bodyPr/>
          <a:lstStyle/>
          <a:p>
            <a:fld id="{57DCA190-A48B-4AEB-A13F-9452124A6829}" type="datetime1">
              <a:rPr lang="de-DE" smtClean="0"/>
              <a:t>12.03.2025</a:t>
            </a:fld>
            <a:endParaRPr lang="de-DE" dirty="0"/>
          </a:p>
        </p:txBody>
      </p:sp>
      <p:sp>
        <p:nvSpPr>
          <p:cNvPr id="5" name="Fußzeilenplatzhalter 4">
            <a:extLst>
              <a:ext uri="{FF2B5EF4-FFF2-40B4-BE49-F238E27FC236}">
                <a16:creationId xmlns:a16="http://schemas.microsoft.com/office/drawing/2014/main" id="{8CCB50D3-98CA-C5D1-460C-B6D6C48F8510}"/>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80945C2D-811A-2B2D-6982-A5EC44F86710}"/>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2431166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FFF539-33A3-CE59-602E-E1A3A59208B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1EE1358F-D8BB-CF5A-170B-460886B98BC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E6FA631-8A08-D99C-D336-B5454D6EEC8A}"/>
              </a:ext>
            </a:extLst>
          </p:cNvPr>
          <p:cNvSpPr>
            <a:spLocks noGrp="1"/>
          </p:cNvSpPr>
          <p:nvPr>
            <p:ph type="dt" sz="half" idx="10"/>
          </p:nvPr>
        </p:nvSpPr>
        <p:spPr/>
        <p:txBody>
          <a:bodyPr/>
          <a:lstStyle/>
          <a:p>
            <a:fld id="{5FFA032A-51D4-4A0B-BB80-87F4DE564046}" type="datetime1">
              <a:rPr lang="de-DE" smtClean="0"/>
              <a:t>12.03.2025</a:t>
            </a:fld>
            <a:endParaRPr lang="de-DE" dirty="0"/>
          </a:p>
        </p:txBody>
      </p:sp>
      <p:sp>
        <p:nvSpPr>
          <p:cNvPr id="5" name="Fußzeilenplatzhalter 4">
            <a:extLst>
              <a:ext uri="{FF2B5EF4-FFF2-40B4-BE49-F238E27FC236}">
                <a16:creationId xmlns:a16="http://schemas.microsoft.com/office/drawing/2014/main" id="{DB5D243A-B350-1A27-EB51-BACA6FBB53A4}"/>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AC3ECE3E-0B67-443F-E112-9C8F617E4FFF}"/>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3039328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6C336A-1649-ACB0-18C6-577F5C902CC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44C6A38-080B-6208-9F05-7BF071C06FC4}"/>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61D32B1A-8B97-FB45-51A5-9A75743A8EB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840F081-0456-A1A7-1BD5-E5B34CFAF71B}"/>
              </a:ext>
            </a:extLst>
          </p:cNvPr>
          <p:cNvSpPr>
            <a:spLocks noGrp="1"/>
          </p:cNvSpPr>
          <p:nvPr>
            <p:ph type="dt" sz="half" idx="10"/>
          </p:nvPr>
        </p:nvSpPr>
        <p:spPr/>
        <p:txBody>
          <a:bodyPr/>
          <a:lstStyle/>
          <a:p>
            <a:fld id="{EB065E0E-E198-4263-8B32-54AEA693BAFF}" type="datetime1">
              <a:rPr lang="de-DE" smtClean="0"/>
              <a:t>12.03.2025</a:t>
            </a:fld>
            <a:endParaRPr lang="de-DE" dirty="0"/>
          </a:p>
        </p:txBody>
      </p:sp>
      <p:sp>
        <p:nvSpPr>
          <p:cNvPr id="6" name="Fußzeilenplatzhalter 5">
            <a:extLst>
              <a:ext uri="{FF2B5EF4-FFF2-40B4-BE49-F238E27FC236}">
                <a16:creationId xmlns:a16="http://schemas.microsoft.com/office/drawing/2014/main" id="{C4B602BC-47FF-B296-6C99-D0396CEEB8AC}"/>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B1B01CC6-E780-1BD8-39C9-3687857A575D}"/>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3947575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B8D894-D49B-4DA5-2813-34882304A55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2909973D-35F5-1E41-0417-1C16C637C5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DBA80517-287F-DF6B-4B63-DFB2C8B3BC1C}"/>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ABCD2551-6C7A-05F4-58AD-E7F9983130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E2C1E52D-E1B9-1D9D-C457-E06C0A1997B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20C54034-072D-E282-BB20-23B434BD52FA}"/>
              </a:ext>
            </a:extLst>
          </p:cNvPr>
          <p:cNvSpPr>
            <a:spLocks noGrp="1"/>
          </p:cNvSpPr>
          <p:nvPr>
            <p:ph type="dt" sz="half" idx="10"/>
          </p:nvPr>
        </p:nvSpPr>
        <p:spPr/>
        <p:txBody>
          <a:bodyPr/>
          <a:lstStyle/>
          <a:p>
            <a:fld id="{6771E293-2454-4B71-8F11-C0094A5CC5EE}" type="datetime1">
              <a:rPr lang="de-DE" smtClean="0"/>
              <a:t>12.03.2025</a:t>
            </a:fld>
            <a:endParaRPr lang="de-DE" dirty="0"/>
          </a:p>
        </p:txBody>
      </p:sp>
      <p:sp>
        <p:nvSpPr>
          <p:cNvPr id="8" name="Fußzeilenplatzhalter 7">
            <a:extLst>
              <a:ext uri="{FF2B5EF4-FFF2-40B4-BE49-F238E27FC236}">
                <a16:creationId xmlns:a16="http://schemas.microsoft.com/office/drawing/2014/main" id="{3D5D270A-516F-0E49-A97E-B3C9C5CC240E}"/>
              </a:ext>
            </a:extLst>
          </p:cNvPr>
          <p:cNvSpPr>
            <a:spLocks noGrp="1"/>
          </p:cNvSpPr>
          <p:nvPr>
            <p:ph type="ftr" sz="quarter" idx="11"/>
          </p:nvPr>
        </p:nvSpPr>
        <p:spPr/>
        <p:txBody>
          <a:bodyPr/>
          <a:lstStyle/>
          <a:p>
            <a:endParaRPr lang="de-DE" dirty="0"/>
          </a:p>
        </p:txBody>
      </p:sp>
      <p:sp>
        <p:nvSpPr>
          <p:cNvPr id="9" name="Foliennummernplatzhalter 8">
            <a:extLst>
              <a:ext uri="{FF2B5EF4-FFF2-40B4-BE49-F238E27FC236}">
                <a16:creationId xmlns:a16="http://schemas.microsoft.com/office/drawing/2014/main" id="{FD424B96-56F6-0530-E9FF-3696D8FAA5B0}"/>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1553093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01DBF2-8D1F-84C6-606A-43992E7BFDAE}"/>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EB2EB29-5160-2916-0F8D-B9828DD840DE}"/>
              </a:ext>
            </a:extLst>
          </p:cNvPr>
          <p:cNvSpPr>
            <a:spLocks noGrp="1"/>
          </p:cNvSpPr>
          <p:nvPr>
            <p:ph type="dt" sz="half" idx="10"/>
          </p:nvPr>
        </p:nvSpPr>
        <p:spPr/>
        <p:txBody>
          <a:bodyPr/>
          <a:lstStyle/>
          <a:p>
            <a:fld id="{5E539222-ADDE-41DE-933B-582F2DF98434}" type="datetime1">
              <a:rPr lang="de-DE" smtClean="0"/>
              <a:t>12.03.2025</a:t>
            </a:fld>
            <a:endParaRPr lang="de-DE" dirty="0"/>
          </a:p>
        </p:txBody>
      </p:sp>
      <p:sp>
        <p:nvSpPr>
          <p:cNvPr id="4" name="Fußzeilenplatzhalter 3">
            <a:extLst>
              <a:ext uri="{FF2B5EF4-FFF2-40B4-BE49-F238E27FC236}">
                <a16:creationId xmlns:a16="http://schemas.microsoft.com/office/drawing/2014/main" id="{9DFBC848-5FD1-4DE1-64CC-CCEE4B5C6ED5}"/>
              </a:ext>
            </a:extLst>
          </p:cNvPr>
          <p:cNvSpPr>
            <a:spLocks noGrp="1"/>
          </p:cNvSpPr>
          <p:nvPr>
            <p:ph type="ftr" sz="quarter" idx="11"/>
          </p:nvPr>
        </p:nvSpPr>
        <p:spPr/>
        <p:txBody>
          <a:bodyPr/>
          <a:lstStyle/>
          <a:p>
            <a:endParaRPr lang="de-DE" dirty="0"/>
          </a:p>
        </p:txBody>
      </p:sp>
      <p:sp>
        <p:nvSpPr>
          <p:cNvPr id="5" name="Foliennummernplatzhalter 4">
            <a:extLst>
              <a:ext uri="{FF2B5EF4-FFF2-40B4-BE49-F238E27FC236}">
                <a16:creationId xmlns:a16="http://schemas.microsoft.com/office/drawing/2014/main" id="{51EA1D5A-397A-BC92-1DB8-AC42F177A703}"/>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743191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199D811-7683-ECC9-738D-66CFFBE290AB}"/>
              </a:ext>
            </a:extLst>
          </p:cNvPr>
          <p:cNvSpPr>
            <a:spLocks noGrp="1"/>
          </p:cNvSpPr>
          <p:nvPr>
            <p:ph type="dt" sz="half" idx="10"/>
          </p:nvPr>
        </p:nvSpPr>
        <p:spPr/>
        <p:txBody>
          <a:bodyPr/>
          <a:lstStyle/>
          <a:p>
            <a:fld id="{8CC7C4DF-F741-4F35-B16A-68CB675E452E}" type="datetime1">
              <a:rPr lang="de-DE" smtClean="0"/>
              <a:t>12.03.2025</a:t>
            </a:fld>
            <a:endParaRPr lang="de-DE" dirty="0"/>
          </a:p>
        </p:txBody>
      </p:sp>
      <p:sp>
        <p:nvSpPr>
          <p:cNvPr id="3" name="Fußzeilenplatzhalter 2">
            <a:extLst>
              <a:ext uri="{FF2B5EF4-FFF2-40B4-BE49-F238E27FC236}">
                <a16:creationId xmlns:a16="http://schemas.microsoft.com/office/drawing/2014/main" id="{14C1AAA5-7B40-7318-E4B6-CA7BC4D3B39B}"/>
              </a:ext>
            </a:extLst>
          </p:cNvPr>
          <p:cNvSpPr>
            <a:spLocks noGrp="1"/>
          </p:cNvSpPr>
          <p:nvPr>
            <p:ph type="ftr" sz="quarter" idx="11"/>
          </p:nvPr>
        </p:nvSpPr>
        <p:spPr/>
        <p:txBody>
          <a:bodyPr/>
          <a:lstStyle/>
          <a:p>
            <a:endParaRPr lang="de-DE" dirty="0"/>
          </a:p>
        </p:txBody>
      </p:sp>
      <p:sp>
        <p:nvSpPr>
          <p:cNvPr id="4" name="Foliennummernplatzhalter 3">
            <a:extLst>
              <a:ext uri="{FF2B5EF4-FFF2-40B4-BE49-F238E27FC236}">
                <a16:creationId xmlns:a16="http://schemas.microsoft.com/office/drawing/2014/main" id="{3FFC7E21-79A7-FFD2-24F9-D9527D42FF9F}"/>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3107923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F0412F-3644-BEA9-D669-69710EC2E81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07ECED72-671B-5A7C-8A4A-60C0CBF476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53E13206-49E5-EAD6-29C4-C00C074AEA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4CC8822-4815-BE3A-57D0-5E2BF8CE7C72}"/>
              </a:ext>
            </a:extLst>
          </p:cNvPr>
          <p:cNvSpPr>
            <a:spLocks noGrp="1"/>
          </p:cNvSpPr>
          <p:nvPr>
            <p:ph type="dt" sz="half" idx="10"/>
          </p:nvPr>
        </p:nvSpPr>
        <p:spPr/>
        <p:txBody>
          <a:bodyPr/>
          <a:lstStyle/>
          <a:p>
            <a:fld id="{0A45CF08-2887-49C9-9211-EE3B160997D9}" type="datetime1">
              <a:rPr lang="de-DE" smtClean="0"/>
              <a:t>12.03.2025</a:t>
            </a:fld>
            <a:endParaRPr lang="de-DE" dirty="0"/>
          </a:p>
        </p:txBody>
      </p:sp>
      <p:sp>
        <p:nvSpPr>
          <p:cNvPr id="6" name="Fußzeilenplatzhalter 5">
            <a:extLst>
              <a:ext uri="{FF2B5EF4-FFF2-40B4-BE49-F238E27FC236}">
                <a16:creationId xmlns:a16="http://schemas.microsoft.com/office/drawing/2014/main" id="{571F6884-C858-735E-6170-30E1A4C54F94}"/>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3AA60996-73E0-B0E1-9677-D8A27A0BA522}"/>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340414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4B8BE1-C40A-B14B-7B74-2E459DC3A16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24A8665C-3997-EA51-3DE9-8098CD8B0B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AB45CF80-20C7-3AAB-F67A-B6417B7F3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9EB841F-D087-5721-050C-D38E3A575FD3}"/>
              </a:ext>
            </a:extLst>
          </p:cNvPr>
          <p:cNvSpPr>
            <a:spLocks noGrp="1"/>
          </p:cNvSpPr>
          <p:nvPr>
            <p:ph type="dt" sz="half" idx="10"/>
          </p:nvPr>
        </p:nvSpPr>
        <p:spPr/>
        <p:txBody>
          <a:bodyPr/>
          <a:lstStyle/>
          <a:p>
            <a:fld id="{14C11E6D-5685-4224-914F-C43096119876}" type="datetime1">
              <a:rPr lang="de-DE" smtClean="0"/>
              <a:t>12.03.2025</a:t>
            </a:fld>
            <a:endParaRPr lang="de-DE" dirty="0"/>
          </a:p>
        </p:txBody>
      </p:sp>
      <p:sp>
        <p:nvSpPr>
          <p:cNvPr id="6" name="Fußzeilenplatzhalter 5">
            <a:extLst>
              <a:ext uri="{FF2B5EF4-FFF2-40B4-BE49-F238E27FC236}">
                <a16:creationId xmlns:a16="http://schemas.microsoft.com/office/drawing/2014/main" id="{E5502057-40EE-F351-AF96-016C6B988261}"/>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4C283B8C-4E14-57E9-5F76-2198D2904F11}"/>
              </a:ext>
            </a:extLst>
          </p:cNvPr>
          <p:cNvSpPr>
            <a:spLocks noGrp="1"/>
          </p:cNvSpPr>
          <p:nvPr>
            <p:ph type="sldNum" sz="quarter" idx="12"/>
          </p:nvPr>
        </p:nvSpPr>
        <p:spPr/>
        <p:txBody>
          <a:bodyPr/>
          <a:lstStyle/>
          <a:p>
            <a:fld id="{2FB8CD1D-9288-44A6-A9B1-93EA8C08BE05}" type="slidenum">
              <a:rPr lang="de-DE" smtClean="0"/>
              <a:t>‹Nr.›</a:t>
            </a:fld>
            <a:endParaRPr lang="de-DE" dirty="0"/>
          </a:p>
        </p:txBody>
      </p:sp>
    </p:spTree>
    <p:extLst>
      <p:ext uri="{BB962C8B-B14F-4D97-AF65-F5344CB8AC3E}">
        <p14:creationId xmlns:p14="http://schemas.microsoft.com/office/powerpoint/2010/main" val="478485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BB46512-5876-A7DB-6089-9990B93AB9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40E1E751-3C8F-C815-BAFB-0C5164D5E4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F3BF600-5BA3-8343-0DC9-E2C2A4E4A2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4BD685F-8ADA-4E26-A6AC-064F553BE8C6}" type="datetime1">
              <a:rPr lang="de-DE" smtClean="0"/>
              <a:t>12.03.2025</a:t>
            </a:fld>
            <a:endParaRPr lang="de-DE" dirty="0"/>
          </a:p>
        </p:txBody>
      </p:sp>
      <p:sp>
        <p:nvSpPr>
          <p:cNvPr id="5" name="Fußzeilenplatzhalter 4">
            <a:extLst>
              <a:ext uri="{FF2B5EF4-FFF2-40B4-BE49-F238E27FC236}">
                <a16:creationId xmlns:a16="http://schemas.microsoft.com/office/drawing/2014/main" id="{1A8074DA-893C-F2FF-B53C-62A10EF52A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dirty="0"/>
          </a:p>
        </p:txBody>
      </p:sp>
      <p:sp>
        <p:nvSpPr>
          <p:cNvPr id="6" name="Foliennummernplatzhalter 5">
            <a:extLst>
              <a:ext uri="{FF2B5EF4-FFF2-40B4-BE49-F238E27FC236}">
                <a16:creationId xmlns:a16="http://schemas.microsoft.com/office/drawing/2014/main" id="{E075F97A-28EA-B399-D986-92A15F4404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FB8CD1D-9288-44A6-A9B1-93EA8C08BE05}" type="slidenum">
              <a:rPr lang="de-DE" smtClean="0"/>
              <a:t>‹Nr.›</a:t>
            </a:fld>
            <a:endParaRPr lang="de-DE" dirty="0"/>
          </a:p>
        </p:txBody>
      </p:sp>
    </p:spTree>
    <p:extLst>
      <p:ext uri="{BB962C8B-B14F-4D97-AF65-F5344CB8AC3E}">
        <p14:creationId xmlns:p14="http://schemas.microsoft.com/office/powerpoint/2010/main" val="2779019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opendatacommons.org/licenses/odbl/" TargetMode="External"/><Relationship Id="rId2" Type="http://schemas.openxmlformats.org/officeDocument/2006/relationships/hyperlink" Target="https://de.m.wikipedia.org/wiki/Datei:HolyRomanEmpire_1618.p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A27182-D554-40C9-029C-BADE0BC368B6}"/>
              </a:ext>
            </a:extLst>
          </p:cNvPr>
          <p:cNvSpPr>
            <a:spLocks noGrp="1"/>
          </p:cNvSpPr>
          <p:nvPr>
            <p:ph type="ctrTitle"/>
          </p:nvPr>
        </p:nvSpPr>
        <p:spPr/>
        <p:txBody>
          <a:bodyPr>
            <a:normAutofit/>
          </a:bodyPr>
          <a:lstStyle/>
          <a:p>
            <a:pPr>
              <a:lnSpc>
                <a:spcPct val="114000"/>
              </a:lnSpc>
            </a:pPr>
            <a:r>
              <a:rPr lang="de-DE" dirty="0">
                <a:latin typeface="Libre Baskerville" panose="02000000000000000000" pitchFamily="50" charset="0"/>
              </a:rPr>
              <a:t>Zwischen Bürgerrecht und Stättigkeit</a:t>
            </a:r>
          </a:p>
        </p:txBody>
      </p:sp>
      <p:sp>
        <p:nvSpPr>
          <p:cNvPr id="3" name="Untertitel 2">
            <a:extLst>
              <a:ext uri="{FF2B5EF4-FFF2-40B4-BE49-F238E27FC236}">
                <a16:creationId xmlns:a16="http://schemas.microsoft.com/office/drawing/2014/main" id="{4D821187-3A57-17E9-3D5D-E74E1EAD0D9F}"/>
              </a:ext>
            </a:extLst>
          </p:cNvPr>
          <p:cNvSpPr>
            <a:spLocks noGrp="1"/>
          </p:cNvSpPr>
          <p:nvPr>
            <p:ph type="subTitle" idx="1"/>
          </p:nvPr>
        </p:nvSpPr>
        <p:spPr/>
        <p:txBody>
          <a:bodyPr>
            <a:normAutofit lnSpcReduction="10000"/>
          </a:bodyPr>
          <a:lstStyle/>
          <a:p>
            <a:pPr>
              <a:lnSpc>
                <a:spcPct val="114000"/>
              </a:lnSpc>
            </a:pPr>
            <a:r>
              <a:rPr lang="de-DE" sz="3200" dirty="0">
                <a:latin typeface="Libre Baskerville" panose="02000000000000000000" pitchFamily="50" charset="0"/>
              </a:rPr>
              <a:t>Ein Rollenspiel zur pluralen Stadtgesellschaft in Frankfurt am Main um 1600</a:t>
            </a:r>
          </a:p>
        </p:txBody>
      </p:sp>
      <p:sp>
        <p:nvSpPr>
          <p:cNvPr id="5" name="Textfeld 4"/>
          <p:cNvSpPr txBox="1"/>
          <p:nvPr/>
        </p:nvSpPr>
        <p:spPr>
          <a:xfrm>
            <a:off x="2911449" y="5638409"/>
            <a:ext cx="7468819" cy="565924"/>
          </a:xfrm>
          <a:prstGeom prst="rect">
            <a:avLst/>
          </a:prstGeom>
          <a:noFill/>
        </p:spPr>
        <p:txBody>
          <a:bodyPr wrap="square" rtlCol="0">
            <a:spAutoFit/>
          </a:bodyPr>
          <a:lstStyle/>
          <a:p>
            <a:pPr>
              <a:lnSpc>
                <a:spcPct val="114000"/>
              </a:lnSpc>
            </a:pPr>
            <a:r>
              <a:rPr lang="de-DE" sz="900" dirty="0">
                <a:latin typeface="Libre Baskerville" panose="02000000000000000000" pitchFamily="50" charset="0"/>
              </a:rPr>
              <a:t>Diese Präsentation steht, wo nicht anders angegeben, unter der CC BY-SA 4.0-Lizenz. </a:t>
            </a:r>
          </a:p>
          <a:p>
            <a:pPr>
              <a:lnSpc>
                <a:spcPct val="114000"/>
              </a:lnSpc>
            </a:pPr>
            <a:r>
              <a:rPr lang="de-DE" sz="900" dirty="0" smtClean="0">
                <a:latin typeface="Libre Baskerville" panose="02000000000000000000" pitchFamily="50" charset="0"/>
              </a:rPr>
              <a:t>Die Namen der Urheber*innen sollen </a:t>
            </a:r>
            <a:r>
              <a:rPr lang="de-DE" sz="900" dirty="0">
                <a:latin typeface="Libre Baskerville" panose="02000000000000000000" pitchFamily="50" charset="0"/>
              </a:rPr>
              <a:t>bei einer Weiterverwendung wie folgt genannt werden: Alexander </a:t>
            </a:r>
            <a:r>
              <a:rPr lang="de-DE" sz="900" dirty="0" smtClean="0">
                <a:latin typeface="Libre Baskerville" panose="02000000000000000000" pitchFamily="50" charset="0"/>
              </a:rPr>
              <a:t>Schlepper, Jüdisches Museum Frankfurt </a:t>
            </a:r>
            <a:r>
              <a:rPr lang="de-DE" sz="900" dirty="0">
                <a:latin typeface="Libre Baskerville" panose="02000000000000000000" pitchFamily="50" charset="0"/>
              </a:rPr>
              <a:t>und Sabine Kindel, </a:t>
            </a:r>
            <a:r>
              <a:rPr lang="de-DE" sz="900" dirty="0" smtClean="0">
                <a:latin typeface="Libre Baskerville" panose="02000000000000000000" pitchFamily="50" charset="0"/>
              </a:rPr>
              <a:t>Institut für Stadtgeschichte</a:t>
            </a:r>
            <a:r>
              <a:rPr lang="de-DE" sz="900" dirty="0" smtClean="0">
                <a:latin typeface="Libre Baskerville" panose="02000000000000000000" pitchFamily="50" charset="0"/>
              </a:rPr>
              <a:t>.</a:t>
            </a:r>
            <a:endParaRPr lang="de-DE" sz="900" dirty="0">
              <a:latin typeface="Libre Baskerville" panose="02000000000000000000" pitchFamily="50" charset="0"/>
            </a:endParaRPr>
          </a:p>
        </p:txBody>
      </p:sp>
      <p:pic>
        <p:nvPicPr>
          <p:cNvPr id="6" name="Grafik 5">
            <a:extLst>
              <a:ext uri="{FF2B5EF4-FFF2-40B4-BE49-F238E27FC236}">
                <a16:creationId xmlns:a16="http://schemas.microsoft.com/office/drawing/2014/main" id="{1E023FDD-C498-4776-A3A5-7177B5A49B7E}"/>
              </a:ext>
              <a:ext uri="{C183D7F6-B498-43B3-948B-1728B52AA6E4}">
                <adec:decorative xmlns:adec="http://schemas.microsoft.com/office/drawing/2017/decorative" xmlns="" val="1"/>
              </a:ext>
            </a:extLst>
          </p:cNvPr>
          <p:cNvPicPr>
            <a:picLocks noChangeAspect="1" noChangeArrowheads="1"/>
          </p:cNvPicPr>
          <p:nvPr/>
        </p:nvPicPr>
        <p:blipFill>
          <a:blip r:embed="rId2"/>
          <a:srcRect/>
          <a:stretch/>
        </p:blipFill>
        <p:spPr bwMode="auto">
          <a:xfrm>
            <a:off x="1608585" y="5638409"/>
            <a:ext cx="1044706" cy="368300"/>
          </a:xfrm>
          <a:prstGeom prst="rect">
            <a:avLst/>
          </a:prstGeom>
          <a:noFill/>
          <a:extLst>
            <a:ext uri="{909E8E84-426E-40DD-AFC4-6F175D3DCCD1}">
              <a14:hiddenFill xmlns:a14="http://schemas.microsoft.com/office/drawing/2010/main">
                <a:solidFill>
                  <a:srgbClr val="FFFFFF"/>
                </a:solidFill>
              </a14:hiddenFill>
            </a:ext>
          </a:extLst>
        </p:spPr>
      </p:pic>
      <p:sp>
        <p:nvSpPr>
          <p:cNvPr id="4" name="Foliennummernplatzhalter 3">
            <a:extLst>
              <a:ext uri="{FF2B5EF4-FFF2-40B4-BE49-F238E27FC236}">
                <a16:creationId xmlns:a16="http://schemas.microsoft.com/office/drawing/2014/main" id="{B0909B11-9DAC-B06C-A688-E8DE64284E6D}"/>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a:t>
            </a:fld>
            <a:endParaRPr lang="de-DE" dirty="0">
              <a:latin typeface="Libre Baskerville" panose="02000000000000000000" pitchFamily="50" charset="0"/>
            </a:endParaRPr>
          </a:p>
        </p:txBody>
      </p:sp>
    </p:spTree>
    <p:extLst>
      <p:ext uri="{BB962C8B-B14F-4D97-AF65-F5344CB8AC3E}">
        <p14:creationId xmlns:p14="http://schemas.microsoft.com/office/powerpoint/2010/main" val="2492396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descr="Stadtplan vom heutigen Frankfurt. Der Ausschnitt zeigt die Altstadt mit Anlagenring sowie den Hauptbahnhof im Westen.">
            <a:extLst>
              <a:ext uri="{FF2B5EF4-FFF2-40B4-BE49-F238E27FC236}">
                <a16:creationId xmlns:a16="http://schemas.microsoft.com/office/drawing/2014/main" id="{BE4DA1D6-2005-9FD3-1857-71ED700FE2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9247" y="1800"/>
            <a:ext cx="10793506" cy="6854400"/>
          </a:xfrm>
        </p:spPr>
      </p:pic>
      <p:sp>
        <p:nvSpPr>
          <p:cNvPr id="3" name="Textfeld 2">
            <a:extLst>
              <a:ext uri="{FF2B5EF4-FFF2-40B4-BE49-F238E27FC236}">
                <a16:creationId xmlns:a16="http://schemas.microsoft.com/office/drawing/2014/main" id="{B98AB30D-42B7-F6E2-AAB1-CE6FD0B87F3F}"/>
              </a:ext>
            </a:extLst>
          </p:cNvPr>
          <p:cNvSpPr txBox="1"/>
          <p:nvPr/>
        </p:nvSpPr>
        <p:spPr>
          <a:xfrm rot="5400000">
            <a:off x="10808836" y="821421"/>
            <a:ext cx="2067077" cy="432875"/>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Bild 4. Lizenzangabe auf Folie 26.</a:t>
            </a:r>
          </a:p>
        </p:txBody>
      </p:sp>
      <p:sp>
        <p:nvSpPr>
          <p:cNvPr id="2" name="Foliennummernplatzhalter 1">
            <a:extLst>
              <a:ext uri="{FF2B5EF4-FFF2-40B4-BE49-F238E27FC236}">
                <a16:creationId xmlns:a16="http://schemas.microsoft.com/office/drawing/2014/main" id="{2E176991-A0B9-9721-AF0A-55EFC47F2268}"/>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10</a:t>
            </a:fld>
            <a:endParaRPr lang="de-DE" dirty="0">
              <a:latin typeface="Libre Baskerville" panose="02000000000000000000" pitchFamily="50" charset="0"/>
            </a:endParaRPr>
          </a:p>
        </p:txBody>
      </p:sp>
    </p:spTree>
    <p:extLst>
      <p:ext uri="{BB962C8B-B14F-4D97-AF65-F5344CB8AC3E}">
        <p14:creationId xmlns:p14="http://schemas.microsoft.com/office/powerpoint/2010/main" val="9486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8E2844-C7BD-313E-00A6-4D45C1F4003B}"/>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Glaubensflüchtlinge in Frankfurt II</a:t>
            </a:r>
          </a:p>
        </p:txBody>
      </p:sp>
      <p:sp>
        <p:nvSpPr>
          <p:cNvPr id="3" name="Inhaltsplatzhalter 2">
            <a:extLst>
              <a:ext uri="{FF2B5EF4-FFF2-40B4-BE49-F238E27FC236}">
                <a16:creationId xmlns:a16="http://schemas.microsoft.com/office/drawing/2014/main" id="{24E06408-E168-DFC8-C10C-7167FB2381A6}"/>
              </a:ext>
            </a:extLst>
          </p:cNvPr>
          <p:cNvSpPr>
            <a:spLocks noGrp="1"/>
          </p:cNvSpPr>
          <p:nvPr>
            <p:ph idx="1"/>
          </p:nvPr>
        </p:nvSpPr>
        <p:spPr/>
        <p:txBody>
          <a:bodyPr>
            <a:noAutofit/>
          </a:bodyPr>
          <a:lstStyle/>
          <a:p>
            <a:pPr marL="0" indent="0">
              <a:lnSpc>
                <a:spcPct val="114000"/>
              </a:lnSpc>
              <a:spcAft>
                <a:spcPts val="800"/>
              </a:spcAft>
              <a:buNone/>
            </a:pP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Anfangs durften die Glaubensflüchtlinge ihren Glauben in Frankfurt frei leben und reformierte Gottesdienste abhalten. Dafür wurde ihnen sogar eine Kirche zur Verfügung gestellt.</a:t>
            </a:r>
          </a:p>
          <a:p>
            <a:pPr marL="0" indent="0">
              <a:lnSpc>
                <a:spcPct val="114000"/>
              </a:lnSpc>
              <a:spcAft>
                <a:spcPts val="800"/>
              </a:spcAft>
              <a:buNone/>
            </a:pP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Im Jahr 1594 wird den reformierten Glaubensflüchtlingen die Feier des Gottesdienstes dann doch verboten</a:t>
            </a:r>
            <a:r>
              <a:rPr lang="de-DE" sz="2400" dirty="0" smtClean="0">
                <a:effectLst/>
                <a:latin typeface="Libre Baskerville" panose="02000000000000000000" pitchFamily="50" charset="0"/>
                <a:ea typeface="Calibri" panose="020F0502020204030204" pitchFamily="34" charset="0"/>
                <a:cs typeface="Times New Roman" panose="02020603050405020304" pitchFamily="18" charset="0"/>
              </a:rPr>
              <a:t>.</a:t>
            </a:r>
            <a:endParaRPr lang="de-DE" sz="2400" dirty="0">
              <a:effectLst/>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14000"/>
              </a:lnSpc>
              <a:spcAft>
                <a:spcPts val="800"/>
              </a:spcAft>
              <a:buNone/>
            </a:pPr>
            <a:r>
              <a:rPr lang="de-DE" sz="2400" u="sng" dirty="0">
                <a:latin typeface="Libre Baskerville" panose="02000000000000000000" pitchFamily="50" charset="0"/>
                <a:ea typeface="Calibri" panose="020F0502020204030204" pitchFamily="34" charset="0"/>
                <a:cs typeface="Times New Roman" panose="02020603050405020304" pitchFamily="18" charset="0"/>
              </a:rPr>
              <a:t>Stellen Sie eine Vermutung an:</a:t>
            </a:r>
          </a:p>
          <a:p>
            <a:pPr marL="0" indent="0">
              <a:lnSpc>
                <a:spcPct val="114000"/>
              </a:lnSpc>
              <a:spcAft>
                <a:spcPts val="800"/>
              </a:spcAft>
              <a:buNone/>
            </a:pPr>
            <a:r>
              <a:rPr lang="de-DE" sz="2400" dirty="0">
                <a:latin typeface="Libre Baskerville" panose="02000000000000000000" pitchFamily="50" charset="0"/>
                <a:ea typeface="Calibri" panose="020F0502020204030204" pitchFamily="34" charset="0"/>
                <a:cs typeface="Times New Roman" panose="02020603050405020304" pitchFamily="18" charset="0"/>
              </a:rPr>
              <a:t>Warum wird der Gottesdienst verboten? Und wer kann das entscheiden?</a:t>
            </a:r>
          </a:p>
          <a:p>
            <a:pPr marL="0" indent="0">
              <a:lnSpc>
                <a:spcPct val="114000"/>
              </a:lnSpc>
              <a:spcAft>
                <a:spcPts val="800"/>
              </a:spcAft>
              <a:buNone/>
            </a:pPr>
            <a:endParaRPr lang="de-DE" sz="2400" dirty="0">
              <a:effectLst/>
              <a:latin typeface="Libre Baskerville" panose="02000000000000000000" pitchFamily="50" charset="0"/>
              <a:ea typeface="Calibri" panose="020F0502020204030204" pitchFamily="34" charset="0"/>
              <a:cs typeface="Times New Roman" panose="02020603050405020304" pitchFamily="18" charset="0"/>
            </a:endParaRPr>
          </a:p>
        </p:txBody>
      </p:sp>
      <p:sp>
        <p:nvSpPr>
          <p:cNvPr id="4" name="Foliennummernplatzhalter 3">
            <a:extLst>
              <a:ext uri="{FF2B5EF4-FFF2-40B4-BE49-F238E27FC236}">
                <a16:creationId xmlns:a16="http://schemas.microsoft.com/office/drawing/2014/main" id="{6F80052F-EF65-BE84-62AE-77830A1496BA}"/>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11</a:t>
            </a:fld>
            <a:endParaRPr lang="de-DE" dirty="0">
              <a:latin typeface="Libre Baskerville" panose="02000000000000000000" pitchFamily="50" charset="0"/>
            </a:endParaRPr>
          </a:p>
        </p:txBody>
      </p:sp>
    </p:spTree>
    <p:extLst>
      <p:ext uri="{BB962C8B-B14F-4D97-AF65-F5344CB8AC3E}">
        <p14:creationId xmlns:p14="http://schemas.microsoft.com/office/powerpoint/2010/main" val="4125083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CFF686-B414-98ED-D3BA-245349E9520D}"/>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Wer war Teil der Frankfurter Stadtbevölkerung um 1600?</a:t>
            </a:r>
          </a:p>
        </p:txBody>
      </p:sp>
      <p:sp>
        <p:nvSpPr>
          <p:cNvPr id="3" name="Inhaltsplatzhalter 2">
            <a:extLst>
              <a:ext uri="{FF2B5EF4-FFF2-40B4-BE49-F238E27FC236}">
                <a16:creationId xmlns:a16="http://schemas.microsoft.com/office/drawing/2014/main" id="{E46DB073-AD0F-8D1F-FF19-1868E2775F81}"/>
              </a:ext>
              <a:ext uri="{C183D7F6-B498-43B3-948B-1728B52AA6E4}">
                <adec:decorative xmlns:adec="http://schemas.microsoft.com/office/drawing/2017/decorative" xmlns="" val="1"/>
              </a:ext>
            </a:extLst>
          </p:cNvPr>
          <p:cNvSpPr>
            <a:spLocks noGrp="1"/>
          </p:cNvSpPr>
          <p:nvPr>
            <p:ph idx="1"/>
          </p:nvPr>
        </p:nvSpPr>
        <p:spPr/>
        <p:txBody>
          <a:bodyPr/>
          <a:lstStyle/>
          <a:p>
            <a:pPr marL="0" indent="0">
              <a:lnSpc>
                <a:spcPct val="114000"/>
              </a:lnSpc>
              <a:spcAft>
                <a:spcPts val="800"/>
              </a:spcAft>
              <a:buNone/>
            </a:pPr>
            <a:r>
              <a:rPr lang="de-DE" sz="1800" b="1" dirty="0">
                <a:effectLst/>
                <a:latin typeface="Libre Baskerville" panose="02000000000000000000" pitchFamily="50" charset="0"/>
                <a:ea typeface="Calibri" panose="020F0502020204030204" pitchFamily="34" charset="0"/>
                <a:cs typeface="Times New Roman" panose="02020603050405020304" pitchFamily="18" charset="0"/>
              </a:rPr>
              <a:t>Aufgabe:</a:t>
            </a:r>
            <a:endParaRPr lang="de-DE" sz="1800" b="1" dirty="0">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14000"/>
              </a:lnSpc>
              <a:spcAft>
                <a:spcPts val="800"/>
              </a:spcAft>
              <a:buNone/>
            </a:pPr>
            <a:r>
              <a:rPr lang="de-DE" sz="1800" u="sng" dirty="0">
                <a:effectLst/>
                <a:latin typeface="Libre Baskerville" panose="02000000000000000000" pitchFamily="50" charset="0"/>
                <a:ea typeface="Calibri" panose="020F0502020204030204" pitchFamily="34" charset="0"/>
                <a:cs typeface="Times New Roman" panose="02020603050405020304" pitchFamily="18" charset="0"/>
              </a:rPr>
              <a:t>Stellen</a:t>
            </a: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 Sie </a:t>
            </a:r>
            <a:r>
              <a:rPr lang="de-DE" sz="1800" u="sng" dirty="0">
                <a:effectLst/>
                <a:latin typeface="Libre Baskerville" panose="02000000000000000000" pitchFamily="50" charset="0"/>
                <a:ea typeface="Calibri" panose="020F0502020204030204" pitchFamily="34" charset="0"/>
                <a:cs typeface="Times New Roman" panose="02020603050405020304" pitchFamily="18" charset="0"/>
              </a:rPr>
              <a:t>dar</a:t>
            </a: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 wie die Gesellschaft in Frankfurt um 1600 aufgebaut und die politische Macht verteilt war.</a:t>
            </a:r>
          </a:p>
          <a:p>
            <a:pPr marL="0" indent="0">
              <a:lnSpc>
                <a:spcPct val="114000"/>
              </a:lnSpc>
              <a:spcAft>
                <a:spcPts val="800"/>
              </a:spcAft>
              <a:buNone/>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Erstellen Sie dafür ein Schaubild: Wer ist wie nah am Zentrum der politischen Macht, dem Frankfurter Rat?</a:t>
            </a:r>
            <a:endParaRPr lang="de-DE" sz="1800" dirty="0">
              <a:latin typeface="Libre Baskerville" panose="02000000000000000000" pitchFamily="50"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0019C334-ECC0-F212-81B5-FF7655044F71}"/>
              </a:ext>
              <a:ext uri="{C183D7F6-B498-43B3-948B-1728B52AA6E4}">
                <adec:decorative xmlns:adec="http://schemas.microsoft.com/office/drawing/2017/decorative" xmlns="" val="1"/>
              </a:ext>
            </a:extLst>
          </p:cNvPr>
          <p:cNvSpPr txBox="1"/>
          <p:nvPr/>
        </p:nvSpPr>
        <p:spPr>
          <a:xfrm>
            <a:off x="5123330" y="4329107"/>
            <a:ext cx="2099293" cy="408125"/>
          </a:xfrm>
          <a:prstGeom prst="rect">
            <a:avLst/>
          </a:prstGeom>
          <a:noFill/>
        </p:spPr>
        <p:txBody>
          <a:bodyPr wrap="none" rtlCol="0">
            <a:spAutoFit/>
          </a:bodyPr>
          <a:lstStyle/>
          <a:p>
            <a:pPr>
              <a:lnSpc>
                <a:spcPct val="114000"/>
              </a:lnSpc>
            </a:pPr>
            <a:r>
              <a:rPr lang="de-DE" b="1" dirty="0">
                <a:latin typeface="Libre Baskerville" panose="02000000000000000000" pitchFamily="50" charset="0"/>
              </a:rPr>
              <a:t>Frankfurter Rat</a:t>
            </a:r>
          </a:p>
        </p:txBody>
      </p:sp>
      <p:sp>
        <p:nvSpPr>
          <p:cNvPr id="4" name="Rechteck 3">
            <a:extLst>
              <a:ext uri="{FF2B5EF4-FFF2-40B4-BE49-F238E27FC236}">
                <a16:creationId xmlns:a16="http://schemas.microsoft.com/office/drawing/2014/main" id="{9B9EB6D9-B4C9-8AA8-4E2A-DAA8B38CAA62}"/>
              </a:ext>
              <a:ext uri="{C183D7F6-B498-43B3-948B-1728B52AA6E4}">
                <adec:decorative xmlns:adec="http://schemas.microsoft.com/office/drawing/2017/decorative" xmlns="" val="1"/>
              </a:ext>
            </a:extLst>
          </p:cNvPr>
          <p:cNvSpPr/>
          <p:nvPr/>
        </p:nvSpPr>
        <p:spPr>
          <a:xfrm>
            <a:off x="5164796" y="4833376"/>
            <a:ext cx="1584960" cy="3019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de-DE" dirty="0">
                <a:latin typeface="Libre Baskerville" panose="02000000000000000000" pitchFamily="50" charset="0"/>
              </a:rPr>
              <a:t>1. Bank</a:t>
            </a:r>
          </a:p>
        </p:txBody>
      </p:sp>
      <p:sp>
        <p:nvSpPr>
          <p:cNvPr id="5" name="Rechteck 4">
            <a:extLst>
              <a:ext uri="{FF2B5EF4-FFF2-40B4-BE49-F238E27FC236}">
                <a16:creationId xmlns:a16="http://schemas.microsoft.com/office/drawing/2014/main" id="{F0196251-6C29-D394-96B3-1EE443A10093}"/>
              </a:ext>
              <a:ext uri="{C183D7F6-B498-43B3-948B-1728B52AA6E4}">
                <adec:decorative xmlns:adec="http://schemas.microsoft.com/office/drawing/2017/decorative" xmlns="" val="1"/>
              </a:ext>
            </a:extLst>
          </p:cNvPr>
          <p:cNvSpPr/>
          <p:nvPr/>
        </p:nvSpPr>
        <p:spPr>
          <a:xfrm>
            <a:off x="5164796" y="5241522"/>
            <a:ext cx="1584960" cy="3019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de-DE" dirty="0">
                <a:latin typeface="Libre Baskerville" panose="02000000000000000000" pitchFamily="50" charset="0"/>
              </a:rPr>
              <a:t>2. Bank</a:t>
            </a:r>
          </a:p>
        </p:txBody>
      </p:sp>
      <p:sp>
        <p:nvSpPr>
          <p:cNvPr id="6" name="Rechteck 5">
            <a:extLst>
              <a:ext uri="{FF2B5EF4-FFF2-40B4-BE49-F238E27FC236}">
                <a16:creationId xmlns:a16="http://schemas.microsoft.com/office/drawing/2014/main" id="{2E4DDECD-9F20-1197-1CEB-5B6BAD0FEF7D}"/>
              </a:ext>
              <a:ext uri="{C183D7F6-B498-43B3-948B-1728B52AA6E4}">
                <adec:decorative xmlns:adec="http://schemas.microsoft.com/office/drawing/2017/decorative" xmlns="" val="1"/>
              </a:ext>
            </a:extLst>
          </p:cNvPr>
          <p:cNvSpPr/>
          <p:nvPr/>
        </p:nvSpPr>
        <p:spPr>
          <a:xfrm>
            <a:off x="5164796" y="5649668"/>
            <a:ext cx="1584960" cy="3019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de-DE" dirty="0">
                <a:latin typeface="Libre Baskerville" panose="02000000000000000000" pitchFamily="50" charset="0"/>
              </a:rPr>
              <a:t>3. Bank</a:t>
            </a:r>
          </a:p>
        </p:txBody>
      </p:sp>
      <p:sp>
        <p:nvSpPr>
          <p:cNvPr id="7" name="Ellipse 6">
            <a:extLst>
              <a:ext uri="{FF2B5EF4-FFF2-40B4-BE49-F238E27FC236}">
                <a16:creationId xmlns:a16="http://schemas.microsoft.com/office/drawing/2014/main" id="{EE22552B-B7D0-C5D0-9419-1D82B835A94C}"/>
              </a:ext>
              <a:ext uri="{C183D7F6-B498-43B3-948B-1728B52AA6E4}">
                <adec:decorative xmlns:adec="http://schemas.microsoft.com/office/drawing/2017/decorative" xmlns="" val="1"/>
              </a:ext>
            </a:extLst>
          </p:cNvPr>
          <p:cNvSpPr/>
          <p:nvPr/>
        </p:nvSpPr>
        <p:spPr>
          <a:xfrm>
            <a:off x="2985247" y="4307199"/>
            <a:ext cx="1183341" cy="526177"/>
          </a:xfrm>
          <a:prstGeom prst="ellipse">
            <a:avLst/>
          </a:prstGeom>
          <a:ln>
            <a:prstDash val="sysDash"/>
          </a:ln>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endParaRPr lang="de-DE" dirty="0">
              <a:latin typeface="Libre Baskerville" panose="02000000000000000000" pitchFamily="50" charset="0"/>
            </a:endParaRPr>
          </a:p>
        </p:txBody>
      </p:sp>
      <p:sp>
        <p:nvSpPr>
          <p:cNvPr id="10" name="Ellipse 9">
            <a:extLst>
              <a:ext uri="{FF2B5EF4-FFF2-40B4-BE49-F238E27FC236}">
                <a16:creationId xmlns:a16="http://schemas.microsoft.com/office/drawing/2014/main" id="{F3FF10C6-6A65-96D8-A700-FF2D175C5314}"/>
              </a:ext>
              <a:ext uri="{C183D7F6-B498-43B3-948B-1728B52AA6E4}">
                <adec:decorative xmlns:adec="http://schemas.microsoft.com/office/drawing/2017/decorative" xmlns="" val="1"/>
              </a:ext>
            </a:extLst>
          </p:cNvPr>
          <p:cNvSpPr/>
          <p:nvPr/>
        </p:nvSpPr>
        <p:spPr>
          <a:xfrm>
            <a:off x="1878106" y="4760412"/>
            <a:ext cx="1183341" cy="526177"/>
          </a:xfrm>
          <a:prstGeom prst="ellipse">
            <a:avLst/>
          </a:prstGeom>
          <a:ln>
            <a:prstDash val="sysDash"/>
          </a:ln>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endParaRPr lang="de-DE" dirty="0">
              <a:latin typeface="Libre Baskerville" panose="02000000000000000000" pitchFamily="50" charset="0"/>
            </a:endParaRPr>
          </a:p>
        </p:txBody>
      </p:sp>
      <p:sp>
        <p:nvSpPr>
          <p:cNvPr id="11" name="Ellipse 10">
            <a:extLst>
              <a:ext uri="{FF2B5EF4-FFF2-40B4-BE49-F238E27FC236}">
                <a16:creationId xmlns:a16="http://schemas.microsoft.com/office/drawing/2014/main" id="{09494981-56E5-6E01-BE29-1B053CE20C6B}"/>
              </a:ext>
              <a:ext uri="{C183D7F6-B498-43B3-948B-1728B52AA6E4}">
                <adec:decorative xmlns:adec="http://schemas.microsoft.com/office/drawing/2017/decorative" xmlns="" val="1"/>
              </a:ext>
            </a:extLst>
          </p:cNvPr>
          <p:cNvSpPr/>
          <p:nvPr/>
        </p:nvSpPr>
        <p:spPr>
          <a:xfrm>
            <a:off x="3981455" y="6003977"/>
            <a:ext cx="1183341" cy="526177"/>
          </a:xfrm>
          <a:prstGeom prst="ellipse">
            <a:avLst/>
          </a:prstGeom>
          <a:ln>
            <a:prstDash val="sysDash"/>
          </a:ln>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endParaRPr lang="de-DE" dirty="0">
              <a:latin typeface="Libre Baskerville" panose="02000000000000000000" pitchFamily="50" charset="0"/>
            </a:endParaRPr>
          </a:p>
        </p:txBody>
      </p:sp>
      <p:sp>
        <p:nvSpPr>
          <p:cNvPr id="13" name="Ellipse 12">
            <a:extLst>
              <a:ext uri="{FF2B5EF4-FFF2-40B4-BE49-F238E27FC236}">
                <a16:creationId xmlns:a16="http://schemas.microsoft.com/office/drawing/2014/main" id="{99FC5511-71E4-BC07-B52C-71A1C9902ED5}"/>
              </a:ext>
              <a:ext uri="{C183D7F6-B498-43B3-948B-1728B52AA6E4}">
                <adec:decorative xmlns:adec="http://schemas.microsoft.com/office/drawing/2017/decorative" xmlns="" val="1"/>
              </a:ext>
            </a:extLst>
          </p:cNvPr>
          <p:cNvSpPr/>
          <p:nvPr/>
        </p:nvSpPr>
        <p:spPr>
          <a:xfrm>
            <a:off x="7222623" y="4149720"/>
            <a:ext cx="1183341" cy="526177"/>
          </a:xfrm>
          <a:prstGeom prst="ellipse">
            <a:avLst/>
          </a:prstGeom>
          <a:ln>
            <a:prstDash val="sysDash"/>
          </a:ln>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endParaRPr lang="de-DE" dirty="0">
              <a:latin typeface="Libre Baskerville" panose="02000000000000000000" pitchFamily="50" charset="0"/>
            </a:endParaRPr>
          </a:p>
        </p:txBody>
      </p:sp>
      <p:sp>
        <p:nvSpPr>
          <p:cNvPr id="14" name="Ellipse 13">
            <a:extLst>
              <a:ext uri="{FF2B5EF4-FFF2-40B4-BE49-F238E27FC236}">
                <a16:creationId xmlns:a16="http://schemas.microsoft.com/office/drawing/2014/main" id="{593D90B0-B057-8E7E-C013-F99859D11432}"/>
              </a:ext>
              <a:ext uri="{C183D7F6-B498-43B3-948B-1728B52AA6E4}">
                <adec:decorative xmlns:adec="http://schemas.microsoft.com/office/drawing/2017/decorative" xmlns="" val="1"/>
              </a:ext>
            </a:extLst>
          </p:cNvPr>
          <p:cNvSpPr/>
          <p:nvPr/>
        </p:nvSpPr>
        <p:spPr>
          <a:xfrm>
            <a:off x="9458891" y="5241522"/>
            <a:ext cx="1183341" cy="526177"/>
          </a:xfrm>
          <a:prstGeom prst="ellipse">
            <a:avLst/>
          </a:prstGeom>
          <a:ln>
            <a:prstDash val="sysDash"/>
          </a:ln>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endParaRPr lang="de-DE" dirty="0">
              <a:latin typeface="Libre Baskerville" panose="02000000000000000000" pitchFamily="50" charset="0"/>
            </a:endParaRPr>
          </a:p>
        </p:txBody>
      </p:sp>
      <p:sp>
        <p:nvSpPr>
          <p:cNvPr id="8" name="Foliennummernplatzhalter 7">
            <a:extLst>
              <a:ext uri="{FF2B5EF4-FFF2-40B4-BE49-F238E27FC236}">
                <a16:creationId xmlns:a16="http://schemas.microsoft.com/office/drawing/2014/main" id="{3BC97660-488D-BF0E-43E7-DA9D0B91CE11}"/>
              </a:ext>
              <a:ext uri="{C183D7F6-B498-43B3-948B-1728B52AA6E4}">
                <adec:decorative xmlns:adec="http://schemas.microsoft.com/office/drawing/2017/decorative" xmlns="" val="1"/>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12</a:t>
            </a:fld>
            <a:endParaRPr lang="de-DE" dirty="0">
              <a:latin typeface="Libre Baskerville" panose="02000000000000000000" pitchFamily="50" charset="0"/>
            </a:endParaRPr>
          </a:p>
        </p:txBody>
      </p:sp>
    </p:spTree>
    <p:extLst>
      <p:ext uri="{BB962C8B-B14F-4D97-AF65-F5344CB8AC3E}">
        <p14:creationId xmlns:p14="http://schemas.microsoft.com/office/powerpoint/2010/main" val="3013483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8E2844-C7BD-313E-00A6-4D45C1F4003B}"/>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Glaubensflüchtlinge in Frankfurt III</a:t>
            </a:r>
          </a:p>
        </p:txBody>
      </p:sp>
      <p:sp>
        <p:nvSpPr>
          <p:cNvPr id="3" name="Inhaltsplatzhalter 2">
            <a:extLst>
              <a:ext uri="{FF2B5EF4-FFF2-40B4-BE49-F238E27FC236}">
                <a16:creationId xmlns:a16="http://schemas.microsoft.com/office/drawing/2014/main" id="{24E06408-E168-DFC8-C10C-7167FB2381A6}"/>
              </a:ext>
            </a:extLst>
          </p:cNvPr>
          <p:cNvSpPr>
            <a:spLocks noGrp="1"/>
          </p:cNvSpPr>
          <p:nvPr>
            <p:ph idx="1"/>
          </p:nvPr>
        </p:nvSpPr>
        <p:spPr/>
        <p:txBody>
          <a:bodyPr>
            <a:normAutofit/>
          </a:bodyPr>
          <a:lstStyle/>
          <a:p>
            <a:pPr marL="0" indent="0">
              <a:lnSpc>
                <a:spcPct val="114000"/>
              </a:lnSpc>
              <a:spcAft>
                <a:spcPts val="800"/>
              </a:spcAft>
              <a:buNone/>
            </a:pP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Wir schreiben nun das Jahr 1601. In der Stadt geht das Gerücht um, dass der Frankfurter Rat den reformierten Glaubensflüchtlingen erlauben möchte, eine eigene Kirche zu bauen. In dieser sollen die Reformierten ihren Gottesdienst feiern dürfen</a:t>
            </a:r>
            <a:r>
              <a:rPr lang="de-DE" sz="2400" dirty="0">
                <a:latin typeface="Libre Baskerville" panose="02000000000000000000" pitchFamily="50" charset="0"/>
                <a:ea typeface="Calibri" panose="020F0502020204030204" pitchFamily="34" charset="0"/>
                <a:cs typeface="Times New Roman" panose="02020603050405020304" pitchFamily="18" charset="0"/>
              </a:rPr>
              <a:t>. Der mögliche Bauplatz befindet sich angeblich außerhalb der Stadt vor dem Bockenheimer Tor.</a:t>
            </a:r>
            <a:endParaRPr lang="de-DE" sz="2400" dirty="0">
              <a:effectLst/>
              <a:latin typeface="Libre Baskerville" panose="02000000000000000000" pitchFamily="50" charset="0"/>
              <a:ea typeface="Calibri" panose="020F0502020204030204" pitchFamily="34" charset="0"/>
              <a:cs typeface="Times New Roman" panose="02020603050405020304" pitchFamily="18" charset="0"/>
            </a:endParaRPr>
          </a:p>
        </p:txBody>
      </p:sp>
      <p:sp>
        <p:nvSpPr>
          <p:cNvPr id="4" name="Foliennummernplatzhalter 3">
            <a:extLst>
              <a:ext uri="{FF2B5EF4-FFF2-40B4-BE49-F238E27FC236}">
                <a16:creationId xmlns:a16="http://schemas.microsoft.com/office/drawing/2014/main" id="{DE492725-68CE-B80F-4E50-BF7D36FE96D8}"/>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13</a:t>
            </a:fld>
            <a:endParaRPr lang="de-DE" dirty="0">
              <a:latin typeface="Libre Baskerville" panose="02000000000000000000" pitchFamily="50" charset="0"/>
            </a:endParaRPr>
          </a:p>
        </p:txBody>
      </p:sp>
    </p:spTree>
    <p:extLst>
      <p:ext uri="{BB962C8B-B14F-4D97-AF65-F5344CB8AC3E}">
        <p14:creationId xmlns:p14="http://schemas.microsoft.com/office/powerpoint/2010/main" val="3958293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e handgemalte Stadtansicht vom mittelalterlichen Frankfurt aus der Vogelperspektive. Markiert sind das Bockenheimer Tor sowie verschiedene Gotteshäuser in der Stadt: Der katholische Bartholomäusdom, die protestantische Barfüßerkirche, die Synagoge und die ehemals von den Reformierten genutzte Weißfrauenkirche.">
            <a:extLst>
              <a:ext uri="{FF2B5EF4-FFF2-40B4-BE49-F238E27FC236}">
                <a16:creationId xmlns:a16="http://schemas.microsoft.com/office/drawing/2014/main" id="{DAE786A7-6977-D6B7-0592-A861C8A563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1830" y="1800"/>
            <a:ext cx="10068339" cy="6854400"/>
          </a:xfrm>
        </p:spPr>
      </p:pic>
      <p:sp>
        <p:nvSpPr>
          <p:cNvPr id="8" name="Textfeld 7">
            <a:extLst>
              <a:ext uri="{FF2B5EF4-FFF2-40B4-BE49-F238E27FC236}">
                <a16:creationId xmlns:a16="http://schemas.microsoft.com/office/drawing/2014/main" id="{30664537-99B1-EAA8-2216-50295693DA0F}"/>
              </a:ext>
              <a:ext uri="{C183D7F6-B498-43B3-948B-1728B52AA6E4}">
                <adec:decorative xmlns:adec="http://schemas.microsoft.com/office/drawing/2017/decorative" xmlns="" val="1"/>
              </a:ext>
            </a:extLst>
          </p:cNvPr>
          <p:cNvSpPr txBox="1"/>
          <p:nvPr/>
        </p:nvSpPr>
        <p:spPr>
          <a:xfrm>
            <a:off x="1378552" y="2627572"/>
            <a:ext cx="2397516"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Bockenheimer Tor</a:t>
            </a:r>
          </a:p>
        </p:txBody>
      </p:sp>
      <p:sp>
        <p:nvSpPr>
          <p:cNvPr id="6" name="Ellipse 5">
            <a:extLst>
              <a:ext uri="{FF2B5EF4-FFF2-40B4-BE49-F238E27FC236}">
                <a16:creationId xmlns:a16="http://schemas.microsoft.com/office/drawing/2014/main" id="{7D49B113-F9E2-025E-FAB6-FD0C55A61896}"/>
              </a:ext>
              <a:ext uri="{C183D7F6-B498-43B3-948B-1728B52AA6E4}">
                <adec:decorative xmlns:adec="http://schemas.microsoft.com/office/drawing/2017/decorative" xmlns="" val="1"/>
              </a:ext>
            </a:extLst>
          </p:cNvPr>
          <p:cNvSpPr/>
          <p:nvPr/>
        </p:nvSpPr>
        <p:spPr>
          <a:xfrm>
            <a:off x="1174377" y="3065928"/>
            <a:ext cx="1362635" cy="13626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3" name="Textfeld 12">
            <a:extLst>
              <a:ext uri="{FF2B5EF4-FFF2-40B4-BE49-F238E27FC236}">
                <a16:creationId xmlns:a16="http://schemas.microsoft.com/office/drawing/2014/main" id="{A49A79AE-D898-4CBC-9C97-CD3BCE47376B}"/>
              </a:ext>
              <a:ext uri="{C183D7F6-B498-43B3-948B-1728B52AA6E4}">
                <adec:decorative xmlns:adec="http://schemas.microsoft.com/office/drawing/2017/decorative" xmlns="" val="1"/>
              </a:ext>
            </a:extLst>
          </p:cNvPr>
          <p:cNvSpPr txBox="1"/>
          <p:nvPr/>
        </p:nvSpPr>
        <p:spPr>
          <a:xfrm>
            <a:off x="3347424" y="4739404"/>
            <a:ext cx="2325188"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Weißfrauenkirche</a:t>
            </a:r>
          </a:p>
        </p:txBody>
      </p:sp>
      <p:sp>
        <p:nvSpPr>
          <p:cNvPr id="9" name="Ellipse 8">
            <a:extLst>
              <a:ext uri="{FF2B5EF4-FFF2-40B4-BE49-F238E27FC236}">
                <a16:creationId xmlns:a16="http://schemas.microsoft.com/office/drawing/2014/main" id="{16B23A02-015C-7BAC-057F-69F876FD981E}"/>
              </a:ext>
              <a:ext uri="{C183D7F6-B498-43B3-948B-1728B52AA6E4}">
                <adec:decorative xmlns:adec="http://schemas.microsoft.com/office/drawing/2017/decorative" xmlns="" val="1"/>
              </a:ext>
            </a:extLst>
          </p:cNvPr>
          <p:cNvSpPr/>
          <p:nvPr/>
        </p:nvSpPr>
        <p:spPr>
          <a:xfrm>
            <a:off x="4607859" y="5163670"/>
            <a:ext cx="905436" cy="90543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5" name="Textfeld 14">
            <a:extLst>
              <a:ext uri="{FF2B5EF4-FFF2-40B4-BE49-F238E27FC236}">
                <a16:creationId xmlns:a16="http://schemas.microsoft.com/office/drawing/2014/main" id="{307B2455-E457-4F11-B6E7-F7FAB07B9CE0}"/>
              </a:ext>
              <a:ext uri="{C183D7F6-B498-43B3-948B-1728B52AA6E4}">
                <adec:decorative xmlns:adec="http://schemas.microsoft.com/office/drawing/2017/decorative" xmlns="" val="1"/>
              </a:ext>
            </a:extLst>
          </p:cNvPr>
          <p:cNvSpPr txBox="1"/>
          <p:nvPr/>
        </p:nvSpPr>
        <p:spPr>
          <a:xfrm>
            <a:off x="4607859" y="3257838"/>
            <a:ext cx="1988686"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Barfüßerkirche</a:t>
            </a:r>
          </a:p>
        </p:txBody>
      </p:sp>
      <p:sp>
        <p:nvSpPr>
          <p:cNvPr id="10" name="Ellipse 9">
            <a:extLst>
              <a:ext uri="{FF2B5EF4-FFF2-40B4-BE49-F238E27FC236}">
                <a16:creationId xmlns:a16="http://schemas.microsoft.com/office/drawing/2014/main" id="{7E239A1B-8DB8-FA6F-809A-F72852CB0FFA}"/>
              </a:ext>
              <a:ext uri="{C183D7F6-B498-43B3-948B-1728B52AA6E4}">
                <adec:decorative xmlns:adec="http://schemas.microsoft.com/office/drawing/2017/decorative" xmlns="" val="1"/>
              </a:ext>
            </a:extLst>
          </p:cNvPr>
          <p:cNvSpPr/>
          <p:nvPr/>
        </p:nvSpPr>
        <p:spPr>
          <a:xfrm>
            <a:off x="5298141" y="3688877"/>
            <a:ext cx="905436" cy="90543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2" name="Textfeld 11">
            <a:extLst>
              <a:ext uri="{FF2B5EF4-FFF2-40B4-BE49-F238E27FC236}">
                <a16:creationId xmlns:a16="http://schemas.microsoft.com/office/drawing/2014/main" id="{1FAE16BD-BDB0-61EE-BCF9-24C8C2962859}"/>
              </a:ext>
              <a:ext uri="{C183D7F6-B498-43B3-948B-1728B52AA6E4}">
                <adec:decorative xmlns:adec="http://schemas.microsoft.com/office/drawing/2017/decorative" xmlns="" val="1"/>
              </a:ext>
            </a:extLst>
          </p:cNvPr>
          <p:cNvSpPr txBox="1"/>
          <p:nvPr/>
        </p:nvSpPr>
        <p:spPr>
          <a:xfrm>
            <a:off x="6640864" y="1112536"/>
            <a:ext cx="1320939"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Synagoge</a:t>
            </a:r>
          </a:p>
        </p:txBody>
      </p:sp>
      <p:sp>
        <p:nvSpPr>
          <p:cNvPr id="3" name="Ellipse 2">
            <a:extLst>
              <a:ext uri="{FF2B5EF4-FFF2-40B4-BE49-F238E27FC236}">
                <a16:creationId xmlns:a16="http://schemas.microsoft.com/office/drawing/2014/main" id="{5E3363C2-81C3-0CF8-A66B-314AF0557874}"/>
              </a:ext>
              <a:ext uri="{C183D7F6-B498-43B3-948B-1728B52AA6E4}">
                <adec:decorative xmlns:adec="http://schemas.microsoft.com/office/drawing/2017/decorative" xmlns="" val="1"/>
              </a:ext>
            </a:extLst>
          </p:cNvPr>
          <p:cNvSpPr/>
          <p:nvPr/>
        </p:nvSpPr>
        <p:spPr>
          <a:xfrm>
            <a:off x="6965577" y="1548173"/>
            <a:ext cx="489476" cy="48947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1" name="Textfeld 10">
            <a:extLst>
              <a:ext uri="{FF2B5EF4-FFF2-40B4-BE49-F238E27FC236}">
                <a16:creationId xmlns:a16="http://schemas.microsoft.com/office/drawing/2014/main" id="{7DD6C7C4-6DFF-182D-5D19-25F55183488B}"/>
              </a:ext>
              <a:ext uri="{C183D7F6-B498-43B3-948B-1728B52AA6E4}">
                <adec:decorative xmlns:adec="http://schemas.microsoft.com/office/drawing/2017/decorative" xmlns="" val="1"/>
              </a:ext>
            </a:extLst>
          </p:cNvPr>
          <p:cNvSpPr txBox="1"/>
          <p:nvPr/>
        </p:nvSpPr>
        <p:spPr>
          <a:xfrm>
            <a:off x="8005482" y="1926470"/>
            <a:ext cx="3569952"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Kaiserdom St. Bartholomäus</a:t>
            </a:r>
          </a:p>
        </p:txBody>
      </p:sp>
      <p:sp>
        <p:nvSpPr>
          <p:cNvPr id="4" name="Ellipse 3">
            <a:extLst>
              <a:ext uri="{FF2B5EF4-FFF2-40B4-BE49-F238E27FC236}">
                <a16:creationId xmlns:a16="http://schemas.microsoft.com/office/drawing/2014/main" id="{88C27457-5D1B-87E9-53CA-FA49435BD9B2}"/>
              </a:ext>
              <a:ext uri="{C183D7F6-B498-43B3-948B-1728B52AA6E4}">
                <adec:decorative xmlns:adec="http://schemas.microsoft.com/office/drawing/2017/decorative" xmlns="" val="1"/>
              </a:ext>
            </a:extLst>
          </p:cNvPr>
          <p:cNvSpPr/>
          <p:nvPr/>
        </p:nvSpPr>
        <p:spPr>
          <a:xfrm>
            <a:off x="7324165" y="2384611"/>
            <a:ext cx="1362635" cy="13626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2" name="Textfeld 1">
            <a:extLst>
              <a:ext uri="{FF2B5EF4-FFF2-40B4-BE49-F238E27FC236}">
                <a16:creationId xmlns:a16="http://schemas.microsoft.com/office/drawing/2014/main" id="{58CEDDAD-67E8-C85D-78F0-62E1F1AC2883}"/>
              </a:ext>
            </a:extLst>
          </p:cNvPr>
          <p:cNvSpPr txBox="1"/>
          <p:nvPr/>
        </p:nvSpPr>
        <p:spPr>
          <a:xfrm>
            <a:off x="11130169" y="0"/>
            <a:ext cx="1061831" cy="794064"/>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Bild 3. Lizenzangabe auf Folie 26.</a:t>
            </a:r>
          </a:p>
        </p:txBody>
      </p:sp>
      <p:sp>
        <p:nvSpPr>
          <p:cNvPr id="7" name="Foliennummernplatzhalter 6">
            <a:extLst>
              <a:ext uri="{FF2B5EF4-FFF2-40B4-BE49-F238E27FC236}">
                <a16:creationId xmlns:a16="http://schemas.microsoft.com/office/drawing/2014/main" id="{02EA92F2-F0DF-42D1-7101-F2F4867F0B1F}"/>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14</a:t>
            </a:fld>
            <a:endParaRPr lang="de-DE" dirty="0">
              <a:latin typeface="Libre Baskerville" panose="02000000000000000000" pitchFamily="50" charset="0"/>
            </a:endParaRPr>
          </a:p>
        </p:txBody>
      </p:sp>
    </p:spTree>
    <p:extLst>
      <p:ext uri="{BB962C8B-B14F-4D97-AF65-F5344CB8AC3E}">
        <p14:creationId xmlns:p14="http://schemas.microsoft.com/office/powerpoint/2010/main" val="2945796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99C20A-8253-7B8F-D3D8-97D2EF031BC4}"/>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Die Kirche vor dem Bockenheimer Tor</a:t>
            </a:r>
          </a:p>
        </p:txBody>
      </p:sp>
      <p:sp>
        <p:nvSpPr>
          <p:cNvPr id="3" name="Inhaltsplatzhalter 2">
            <a:extLst>
              <a:ext uri="{FF2B5EF4-FFF2-40B4-BE49-F238E27FC236}">
                <a16:creationId xmlns:a16="http://schemas.microsoft.com/office/drawing/2014/main" id="{A25513D1-E08E-DC83-F379-6A53651EB0F7}"/>
              </a:ext>
            </a:extLst>
          </p:cNvPr>
          <p:cNvSpPr>
            <a:spLocks noGrp="1"/>
          </p:cNvSpPr>
          <p:nvPr>
            <p:ph idx="1"/>
          </p:nvPr>
        </p:nvSpPr>
        <p:spPr/>
        <p:txBody>
          <a:bodyPr>
            <a:normAutofit/>
          </a:bodyPr>
          <a:lstStyle/>
          <a:p>
            <a:pPr marL="0" indent="0">
              <a:lnSpc>
                <a:spcPct val="114000"/>
              </a:lnSpc>
              <a:spcAft>
                <a:spcPts val="800"/>
              </a:spcAft>
              <a:buNone/>
            </a:pP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Die Idee zur Errichtung der Kirche vor dem Bockenheimer Tor ruft bei den unterschiedlichen Menschen in der Stadt vielfältige Reaktionen hervor. Somit entsteht eine lebhafte Diskussion über das Vorhaben </a:t>
            </a:r>
            <a:r>
              <a:rPr lang="de-DE" sz="2400" dirty="0">
                <a:latin typeface="Libre Baskerville" panose="02000000000000000000" pitchFamily="50" charset="0"/>
                <a:ea typeface="Calibri" panose="020F0502020204030204" pitchFamily="34" charset="0"/>
                <a:cs typeface="Times New Roman" panose="02020603050405020304" pitchFamily="18" charset="0"/>
              </a:rPr>
              <a:t>…</a:t>
            </a:r>
            <a:endParaRPr lang="de-DE" sz="2400" dirty="0">
              <a:effectLst/>
              <a:latin typeface="Libre Baskerville" panose="02000000000000000000" pitchFamily="50" charset="0"/>
              <a:ea typeface="Calibri" panose="020F0502020204030204" pitchFamily="34" charset="0"/>
              <a:cs typeface="Times New Roman" panose="02020603050405020304" pitchFamily="18" charset="0"/>
            </a:endParaRPr>
          </a:p>
        </p:txBody>
      </p:sp>
      <p:sp>
        <p:nvSpPr>
          <p:cNvPr id="4" name="Foliennummernplatzhalter 3">
            <a:extLst>
              <a:ext uri="{FF2B5EF4-FFF2-40B4-BE49-F238E27FC236}">
                <a16:creationId xmlns:a16="http://schemas.microsoft.com/office/drawing/2014/main" id="{BCFF32AE-1B4C-2EA5-4B7C-FDEE3DFE7F2D}"/>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15</a:t>
            </a:fld>
            <a:endParaRPr lang="de-DE" dirty="0">
              <a:latin typeface="Libre Baskerville" panose="02000000000000000000" pitchFamily="50" charset="0"/>
            </a:endParaRPr>
          </a:p>
        </p:txBody>
      </p:sp>
    </p:spTree>
    <p:extLst>
      <p:ext uri="{BB962C8B-B14F-4D97-AF65-F5344CB8AC3E}">
        <p14:creationId xmlns:p14="http://schemas.microsoft.com/office/powerpoint/2010/main" val="3418684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3D74B4-C9FF-019C-797F-4D8C1DBD6ED7}"/>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Rollenspiel: Streit um den Kirchenbau</a:t>
            </a:r>
          </a:p>
        </p:txBody>
      </p:sp>
      <p:sp>
        <p:nvSpPr>
          <p:cNvPr id="3" name="Inhaltsplatzhalter 2">
            <a:extLst>
              <a:ext uri="{FF2B5EF4-FFF2-40B4-BE49-F238E27FC236}">
                <a16:creationId xmlns:a16="http://schemas.microsoft.com/office/drawing/2014/main" id="{05367D93-0B0C-4B72-2038-2F20E86190A7}"/>
              </a:ext>
            </a:extLst>
          </p:cNvPr>
          <p:cNvSpPr>
            <a:spLocks noGrp="1"/>
          </p:cNvSpPr>
          <p:nvPr>
            <p:ph idx="1"/>
          </p:nvPr>
        </p:nvSpPr>
        <p:spPr/>
        <p:txBody>
          <a:bodyPr>
            <a:normAutofit fontScale="85000" lnSpcReduction="20000"/>
          </a:bodyPr>
          <a:lstStyle/>
          <a:p>
            <a:pPr marL="0" indent="0">
              <a:lnSpc>
                <a:spcPct val="124000"/>
              </a:lnSpc>
              <a:spcAft>
                <a:spcPts val="800"/>
              </a:spcAft>
              <a:buNone/>
            </a:pP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Zu dem vorgeschlagenen Kirchenbau gibt es </a:t>
            </a:r>
            <a:r>
              <a:rPr lang="de-DE" sz="2400" u="sng" dirty="0">
                <a:effectLst/>
                <a:latin typeface="Libre Baskerville" panose="02000000000000000000" pitchFamily="50" charset="0"/>
                <a:ea typeface="Calibri" panose="020F0502020204030204" pitchFamily="34" charset="0"/>
                <a:cs typeface="Times New Roman" panose="02020603050405020304" pitchFamily="18" charset="0"/>
              </a:rPr>
              <a:t>unterschiedliche Positionen</a:t>
            </a: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 in der Stadt, die Sie in Form von </a:t>
            </a:r>
            <a:r>
              <a:rPr lang="de-DE" sz="2400" u="sng" dirty="0">
                <a:effectLst/>
                <a:latin typeface="Libre Baskerville" panose="02000000000000000000" pitchFamily="50" charset="0"/>
                <a:ea typeface="Calibri" panose="020F0502020204030204" pitchFamily="34" charset="0"/>
                <a:cs typeface="Times New Roman" panose="02020603050405020304" pitchFamily="18" charset="0"/>
              </a:rPr>
              <a:t>Rollenkarten</a:t>
            </a: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 erfahren.</a:t>
            </a:r>
          </a:p>
          <a:p>
            <a:pPr marL="0" indent="0">
              <a:lnSpc>
                <a:spcPct val="124000"/>
              </a:lnSpc>
              <a:spcAft>
                <a:spcPts val="800"/>
              </a:spcAft>
              <a:buNone/>
            </a:pPr>
            <a:endParaRPr lang="de-DE" sz="2400" dirty="0">
              <a:effectLst/>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24000"/>
              </a:lnSpc>
              <a:spcAft>
                <a:spcPts val="800"/>
              </a:spcAft>
              <a:buNone/>
            </a:pPr>
            <a:r>
              <a:rPr lang="de-DE" sz="2400" b="1" u="sng" dirty="0">
                <a:effectLst/>
                <a:latin typeface="Libre Baskerville" panose="02000000000000000000" pitchFamily="50" charset="0"/>
                <a:ea typeface="Calibri" panose="020F0502020204030204" pitchFamily="34" charset="0"/>
                <a:cs typeface="Times New Roman" panose="02020603050405020304" pitchFamily="18" charset="0"/>
              </a:rPr>
              <a:t>Gruppenarbeit:</a:t>
            </a:r>
            <a:r>
              <a:rPr lang="de-DE" sz="2400" dirty="0">
                <a:effectLst/>
                <a:latin typeface="Libre Baskerville" panose="02000000000000000000" pitchFamily="50" charset="0"/>
                <a:ea typeface="Calibri" panose="020F0502020204030204" pitchFamily="34" charset="0"/>
                <a:cs typeface="Times New Roman" panose="02020603050405020304" pitchFamily="18" charset="0"/>
              </a:rPr>
              <a:t> Erarbeiten Sie mithilfe Ihrer Rollenkarte und der bisherigen Informationen über die Frankfurter Stadtgesellschaft um 1600 stellvertretend die Position einer Bewohnerin bzw. eines Bewohners und bereiten Sie die Debatte vor.</a:t>
            </a:r>
          </a:p>
          <a:p>
            <a:pPr marL="0" indent="0">
              <a:lnSpc>
                <a:spcPct val="124000"/>
              </a:lnSpc>
              <a:spcAft>
                <a:spcPts val="800"/>
              </a:spcAft>
              <a:buNone/>
            </a:pPr>
            <a:endParaRPr lang="de-DE" sz="2400" dirty="0">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24000"/>
              </a:lnSpc>
              <a:spcAft>
                <a:spcPts val="800"/>
              </a:spcAft>
              <a:buNone/>
            </a:pPr>
            <a:r>
              <a:rPr lang="de-DE" sz="2400" b="1" dirty="0">
                <a:latin typeface="Libre Baskerville" panose="02000000000000000000" pitchFamily="50" charset="0"/>
                <a:ea typeface="Calibri" panose="020F0502020204030204" pitchFamily="34" charset="0"/>
                <a:cs typeface="Times New Roman" panose="02020603050405020304" pitchFamily="18" charset="0"/>
              </a:rPr>
              <a:t>Frage: Soll eine reformierte Kirche vor dem Bockenheimer Tor gebaut werden? </a:t>
            </a:r>
          </a:p>
        </p:txBody>
      </p:sp>
      <p:sp>
        <p:nvSpPr>
          <p:cNvPr id="4" name="Foliennummernplatzhalter 3">
            <a:extLst>
              <a:ext uri="{FF2B5EF4-FFF2-40B4-BE49-F238E27FC236}">
                <a16:creationId xmlns:a16="http://schemas.microsoft.com/office/drawing/2014/main" id="{2F04CF5C-E7E3-52FE-2C17-9D3D368A46BC}"/>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16</a:t>
            </a:fld>
            <a:endParaRPr lang="de-DE" dirty="0">
              <a:latin typeface="Libre Baskerville" panose="02000000000000000000" pitchFamily="50" charset="0"/>
            </a:endParaRPr>
          </a:p>
        </p:txBody>
      </p:sp>
    </p:spTree>
    <p:extLst>
      <p:ext uri="{BB962C8B-B14F-4D97-AF65-F5344CB8AC3E}">
        <p14:creationId xmlns:p14="http://schemas.microsoft.com/office/powerpoint/2010/main" val="2282226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4A4A03-31B0-4737-7142-C6B397D6E171}"/>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Ein Spaziergang durch Frankfurt im Jahr 1601</a:t>
            </a:r>
          </a:p>
        </p:txBody>
      </p:sp>
      <p:sp>
        <p:nvSpPr>
          <p:cNvPr id="3" name="Foliennummernplatzhalter 2">
            <a:extLst>
              <a:ext uri="{FF2B5EF4-FFF2-40B4-BE49-F238E27FC236}">
                <a16:creationId xmlns:a16="http://schemas.microsoft.com/office/drawing/2014/main" id="{4D24F2D6-105C-9C87-B205-BCF501FAD7BB}"/>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17</a:t>
            </a:fld>
            <a:endParaRPr lang="de-DE" dirty="0">
              <a:latin typeface="Libre Baskerville" panose="02000000000000000000" pitchFamily="50" charset="0"/>
            </a:endParaRPr>
          </a:p>
        </p:txBody>
      </p:sp>
    </p:spTree>
    <p:extLst>
      <p:ext uri="{BB962C8B-B14F-4D97-AF65-F5344CB8AC3E}">
        <p14:creationId xmlns:p14="http://schemas.microsoft.com/office/powerpoint/2010/main" val="1880296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65F6DC-0884-573C-17DB-70EF83F0CD76}"/>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Vorbereitung</a:t>
            </a:r>
          </a:p>
        </p:txBody>
      </p:sp>
      <p:sp>
        <p:nvSpPr>
          <p:cNvPr id="3" name="Inhaltsplatzhalter 2">
            <a:extLst>
              <a:ext uri="{FF2B5EF4-FFF2-40B4-BE49-F238E27FC236}">
                <a16:creationId xmlns:a16="http://schemas.microsoft.com/office/drawing/2014/main" id="{7D3179FD-EAA0-2967-C9BB-13DBCA98E8C4}"/>
              </a:ext>
            </a:extLst>
          </p:cNvPr>
          <p:cNvSpPr>
            <a:spLocks noGrp="1"/>
          </p:cNvSpPr>
          <p:nvPr>
            <p:ph idx="1"/>
          </p:nvPr>
        </p:nvSpPr>
        <p:spPr/>
        <p:txBody>
          <a:bodyPr/>
          <a:lstStyle/>
          <a:p>
            <a:pPr marL="0" indent="0">
              <a:lnSpc>
                <a:spcPct val="114000"/>
              </a:lnSpc>
              <a:buNone/>
            </a:pPr>
            <a:r>
              <a:rPr lang="de-DE" dirty="0">
                <a:latin typeface="Libre Baskerville" panose="02000000000000000000" pitchFamily="50" charset="0"/>
              </a:rPr>
              <a:t>Kommen Sie noch einmal kurz in Ihren Gruppen zusammen.</a:t>
            </a:r>
          </a:p>
          <a:p>
            <a:pPr marL="0" indent="0">
              <a:lnSpc>
                <a:spcPct val="114000"/>
              </a:lnSpc>
              <a:buNone/>
            </a:pPr>
            <a:endParaRPr lang="de-DE" dirty="0">
              <a:latin typeface="Libre Baskerville" panose="02000000000000000000" pitchFamily="50" charset="0"/>
            </a:endParaRPr>
          </a:p>
          <a:p>
            <a:pPr marL="0" indent="0">
              <a:lnSpc>
                <a:spcPct val="114000"/>
              </a:lnSpc>
              <a:buNone/>
            </a:pPr>
            <a:r>
              <a:rPr lang="de-DE" dirty="0">
                <a:latin typeface="Libre Baskerville" panose="02000000000000000000" pitchFamily="50" charset="0"/>
              </a:rPr>
              <a:t>Schärfen Sie Ihre Argumente und Strategien.</a:t>
            </a:r>
          </a:p>
        </p:txBody>
      </p:sp>
      <p:sp>
        <p:nvSpPr>
          <p:cNvPr id="4" name="Foliennummernplatzhalter 3">
            <a:extLst>
              <a:ext uri="{FF2B5EF4-FFF2-40B4-BE49-F238E27FC236}">
                <a16:creationId xmlns:a16="http://schemas.microsoft.com/office/drawing/2014/main" id="{8ADE39A0-7B5D-5C7F-2A58-7349CFBC603A}"/>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18</a:t>
            </a:fld>
            <a:endParaRPr lang="de-DE" dirty="0">
              <a:latin typeface="Libre Baskerville" panose="02000000000000000000" pitchFamily="50" charset="0"/>
            </a:endParaRPr>
          </a:p>
        </p:txBody>
      </p:sp>
    </p:spTree>
    <p:extLst>
      <p:ext uri="{BB962C8B-B14F-4D97-AF65-F5344CB8AC3E}">
        <p14:creationId xmlns:p14="http://schemas.microsoft.com/office/powerpoint/2010/main" val="2700908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96A3C-5AAC-E9C1-CBA9-4BF924DFF862}"/>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Diskussion</a:t>
            </a:r>
          </a:p>
        </p:txBody>
      </p:sp>
      <p:sp>
        <p:nvSpPr>
          <p:cNvPr id="9" name="Textfeld 8">
            <a:extLst>
              <a:ext uri="{FF2B5EF4-FFF2-40B4-BE49-F238E27FC236}">
                <a16:creationId xmlns:a16="http://schemas.microsoft.com/office/drawing/2014/main" id="{0BC21BB4-A9F0-F350-A202-9C362C23BA20}"/>
              </a:ext>
            </a:extLst>
          </p:cNvPr>
          <p:cNvSpPr txBox="1"/>
          <p:nvPr/>
        </p:nvSpPr>
        <p:spPr>
          <a:xfrm>
            <a:off x="3406587" y="3081903"/>
            <a:ext cx="6815935" cy="1355371"/>
          </a:xfrm>
          <a:prstGeom prst="rect">
            <a:avLst/>
          </a:prstGeom>
          <a:noFill/>
        </p:spPr>
        <p:txBody>
          <a:bodyPr wrap="square">
            <a:spAutoFit/>
          </a:bodyPr>
          <a:lstStyle/>
          <a:p>
            <a:pPr marL="0" indent="0">
              <a:lnSpc>
                <a:spcPct val="114000"/>
              </a:lnSpc>
              <a:spcAft>
                <a:spcPts val="800"/>
              </a:spcAft>
              <a:buNone/>
            </a:pPr>
            <a:r>
              <a:rPr lang="de-DE" sz="2400" b="1" dirty="0">
                <a:latin typeface="Libre Baskerville" panose="02000000000000000000" pitchFamily="50" charset="0"/>
                <a:ea typeface="Calibri" panose="020F0502020204030204" pitchFamily="34" charset="0"/>
                <a:cs typeface="Times New Roman" panose="02020603050405020304" pitchFamily="18" charset="0"/>
              </a:rPr>
              <a:t>Sollen die Reformierten vor den Toren der Stadt eine eigene Kirche bauen dürfen? </a:t>
            </a:r>
          </a:p>
        </p:txBody>
      </p:sp>
      <p:sp>
        <p:nvSpPr>
          <p:cNvPr id="7" name="Sprechblase: oval 6">
            <a:extLst>
              <a:ext uri="{FF2B5EF4-FFF2-40B4-BE49-F238E27FC236}">
                <a16:creationId xmlns:a16="http://schemas.microsoft.com/office/drawing/2014/main" id="{05215384-CC34-DFDF-21E5-A3641B4FC029}"/>
              </a:ext>
              <a:ext uri="{C183D7F6-B498-43B3-948B-1728B52AA6E4}">
                <adec:decorative xmlns:adec="http://schemas.microsoft.com/office/drawing/2017/decorative" xmlns="" val="1"/>
              </a:ext>
            </a:extLst>
          </p:cNvPr>
          <p:cNvSpPr/>
          <p:nvPr/>
        </p:nvSpPr>
        <p:spPr>
          <a:xfrm>
            <a:off x="838200" y="1768558"/>
            <a:ext cx="2903376" cy="1284801"/>
          </a:xfrm>
          <a:prstGeom prst="wedgeEllipseCallout">
            <a:avLst>
              <a:gd name="adj1" fmla="val 37686"/>
              <a:gd name="adj2" fmla="val 75183"/>
            </a:avLst>
          </a:prstGeom>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r>
              <a:rPr lang="de-DE" dirty="0">
                <a:latin typeface="Libre Baskerville" panose="02000000000000000000" pitchFamily="50" charset="0"/>
              </a:rPr>
              <a:t>…</a:t>
            </a:r>
          </a:p>
        </p:txBody>
      </p:sp>
      <p:sp>
        <p:nvSpPr>
          <p:cNvPr id="6" name="Sprechblase: oval 5">
            <a:extLst>
              <a:ext uri="{FF2B5EF4-FFF2-40B4-BE49-F238E27FC236}">
                <a16:creationId xmlns:a16="http://schemas.microsoft.com/office/drawing/2014/main" id="{698A5311-C42C-6AA3-FBFF-99E2652F9F4D}"/>
              </a:ext>
              <a:ext uri="{C183D7F6-B498-43B3-948B-1728B52AA6E4}">
                <adec:decorative xmlns:adec="http://schemas.microsoft.com/office/drawing/2017/decorative" xmlns="" val="1"/>
              </a:ext>
            </a:extLst>
          </p:cNvPr>
          <p:cNvSpPr/>
          <p:nvPr/>
        </p:nvSpPr>
        <p:spPr>
          <a:xfrm>
            <a:off x="4080588" y="681037"/>
            <a:ext cx="3567404" cy="1578646"/>
          </a:xfrm>
          <a:prstGeom prst="wedgeEllipseCallout">
            <a:avLst>
              <a:gd name="adj1" fmla="val 14651"/>
              <a:gd name="adj2" fmla="val 97314"/>
            </a:avLst>
          </a:prstGeom>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r>
              <a:rPr lang="de-DE" dirty="0">
                <a:latin typeface="Libre Baskerville" panose="02000000000000000000" pitchFamily="50" charset="0"/>
              </a:rPr>
              <a:t>…</a:t>
            </a:r>
          </a:p>
        </p:txBody>
      </p:sp>
      <p:sp>
        <p:nvSpPr>
          <p:cNvPr id="4" name="Sprechblase: oval 3">
            <a:extLst>
              <a:ext uri="{FF2B5EF4-FFF2-40B4-BE49-F238E27FC236}">
                <a16:creationId xmlns:a16="http://schemas.microsoft.com/office/drawing/2014/main" id="{C21C1F97-FBB9-6682-B5EF-BBF177F11A2B}"/>
              </a:ext>
              <a:ext uri="{C183D7F6-B498-43B3-948B-1728B52AA6E4}">
                <adec:decorative xmlns:adec="http://schemas.microsoft.com/office/drawing/2017/decorative" xmlns="" val="1"/>
              </a:ext>
            </a:extLst>
          </p:cNvPr>
          <p:cNvSpPr/>
          <p:nvPr/>
        </p:nvSpPr>
        <p:spPr>
          <a:xfrm>
            <a:off x="8610600" y="1470360"/>
            <a:ext cx="2943808" cy="1302693"/>
          </a:xfrm>
          <a:prstGeom prst="wedgeEllipseCallout">
            <a:avLst>
              <a:gd name="adj1" fmla="val -37096"/>
              <a:gd name="adj2" fmla="val 74232"/>
            </a:avLst>
          </a:prstGeom>
        </p:spPr>
        <p:style>
          <a:lnRef idx="2">
            <a:schemeClr val="dk1"/>
          </a:lnRef>
          <a:fillRef idx="1">
            <a:schemeClr val="lt1"/>
          </a:fillRef>
          <a:effectRef idx="0">
            <a:schemeClr val="dk1"/>
          </a:effectRef>
          <a:fontRef idx="minor">
            <a:schemeClr val="dk1"/>
          </a:fontRef>
        </p:style>
        <p:txBody>
          <a:bodyPr rtlCol="0" anchor="ctr"/>
          <a:lstStyle/>
          <a:p>
            <a:pPr algn="ctr">
              <a:lnSpc>
                <a:spcPct val="114000"/>
              </a:lnSpc>
            </a:pPr>
            <a:r>
              <a:rPr lang="de-DE" dirty="0">
                <a:latin typeface="Libre Baskerville" panose="02000000000000000000" pitchFamily="50" charset="0"/>
              </a:rPr>
              <a:t>…</a:t>
            </a:r>
          </a:p>
        </p:txBody>
      </p:sp>
      <p:sp>
        <p:nvSpPr>
          <p:cNvPr id="8" name="Inhaltsplatzhalter 2">
            <a:extLst>
              <a:ext uri="{FF2B5EF4-FFF2-40B4-BE49-F238E27FC236}">
                <a16:creationId xmlns:a16="http://schemas.microsoft.com/office/drawing/2014/main" id="{923B64EC-6982-D027-DCC6-790AB1AFF6B1}"/>
              </a:ext>
            </a:extLst>
          </p:cNvPr>
          <p:cNvSpPr>
            <a:spLocks noGrp="1"/>
          </p:cNvSpPr>
          <p:nvPr>
            <p:ph idx="1"/>
          </p:nvPr>
        </p:nvSpPr>
        <p:spPr>
          <a:xfrm>
            <a:off x="838200" y="3920125"/>
            <a:ext cx="10515600" cy="2256838"/>
          </a:xfrm>
        </p:spPr>
        <p:txBody>
          <a:bodyPr>
            <a:normAutofit fontScale="47500" lnSpcReduction="20000"/>
          </a:bodyPr>
          <a:lstStyle/>
          <a:p>
            <a:pPr>
              <a:lnSpc>
                <a:spcPct val="134000"/>
              </a:lnSpc>
            </a:pPr>
            <a:endParaRPr lang="de-DE" sz="1800" dirty="0">
              <a:effectLst/>
              <a:latin typeface="Libre Baskerville" panose="02000000000000000000" pitchFamily="50" charset="0"/>
              <a:ea typeface="Aptos" panose="020B0004020202020204" pitchFamily="34" charset="0"/>
              <a:cs typeface="Times New Roman" panose="02020603050405020304" pitchFamily="18" charset="0"/>
            </a:endParaRP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Julius Lemberg (Patrizier) </a:t>
            </a:r>
          </a:p>
          <a:p>
            <a:pPr>
              <a:lnSpc>
                <a:spcPct val="134000"/>
              </a:lnSpc>
            </a:pPr>
            <a:r>
              <a:rPr lang="de-DE" sz="1800" dirty="0">
                <a:solidFill>
                  <a:srgbClr val="000000"/>
                </a:solidFill>
                <a:effectLst/>
                <a:latin typeface="Libre Baskerville" panose="02000000000000000000" pitchFamily="50" charset="0"/>
                <a:ea typeface="Aptos" panose="020B0004020202020204" pitchFamily="34" charset="0"/>
                <a:cs typeface="Times New Roman" panose="02020603050405020304" pitchFamily="18" charset="0"/>
              </a:rPr>
              <a:t>Franz Schneider (Leinwebermeister)</a:t>
            </a:r>
            <a:endParaRPr lang="de-DE" sz="1800" dirty="0">
              <a:effectLst/>
              <a:latin typeface="Libre Baskerville" panose="02000000000000000000" pitchFamily="50" charset="0"/>
              <a:ea typeface="Aptos" panose="020B0004020202020204" pitchFamily="34" charset="0"/>
              <a:cs typeface="Times New Roman" panose="02020603050405020304" pitchFamily="18" charset="0"/>
            </a:endParaRP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Jean Bessin (Kaufmann aus Paris)</a:t>
            </a: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Johanna Stark (Witwe des Schmieds Klaus Stark) </a:t>
            </a: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Esther Hirsch (Gewürzhändlerin)</a:t>
            </a: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Irmgard Maler (Magd bei einem Töpfermeister) </a:t>
            </a:r>
          </a:p>
          <a:p>
            <a:pPr>
              <a:lnSpc>
                <a:spcPct val="134000"/>
              </a:lnSpc>
            </a:pPr>
            <a:r>
              <a:rPr lang="de-DE" sz="1800" dirty="0">
                <a:effectLst/>
                <a:latin typeface="Libre Baskerville" panose="02000000000000000000" pitchFamily="50" charset="0"/>
                <a:ea typeface="Aptos" panose="020B0004020202020204" pitchFamily="34" charset="0"/>
                <a:cs typeface="Times New Roman" panose="02020603050405020304" pitchFamily="18" charset="0"/>
              </a:rPr>
              <a:t>Liebmann Augsburg (Talmudstudent)</a:t>
            </a:r>
          </a:p>
          <a:p>
            <a:pPr>
              <a:lnSpc>
                <a:spcPct val="134000"/>
              </a:lnSpc>
            </a:pPr>
            <a:endParaRPr lang="de-DE" dirty="0">
              <a:latin typeface="Libre Baskerville" panose="02000000000000000000" pitchFamily="50" charset="0"/>
            </a:endParaRPr>
          </a:p>
        </p:txBody>
      </p:sp>
      <p:sp>
        <p:nvSpPr>
          <p:cNvPr id="3" name="Foliennummernplatzhalter 2">
            <a:extLst>
              <a:ext uri="{FF2B5EF4-FFF2-40B4-BE49-F238E27FC236}">
                <a16:creationId xmlns:a16="http://schemas.microsoft.com/office/drawing/2014/main" id="{50C4A2A2-7556-1D06-CFBB-7A3EE2ED75E0}"/>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19</a:t>
            </a:fld>
            <a:endParaRPr lang="de-DE" dirty="0">
              <a:latin typeface="Libre Baskerville" panose="02000000000000000000" pitchFamily="50" charset="0"/>
            </a:endParaRPr>
          </a:p>
        </p:txBody>
      </p:sp>
    </p:spTree>
    <p:extLst>
      <p:ext uri="{BB962C8B-B14F-4D97-AF65-F5344CB8AC3E}">
        <p14:creationId xmlns:p14="http://schemas.microsoft.com/office/powerpoint/2010/main" val="3778198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D6C9BA-8432-7BA2-1234-6907278D3386}"/>
              </a:ext>
            </a:extLst>
          </p:cNvPr>
          <p:cNvSpPr>
            <a:spLocks noGrp="1"/>
          </p:cNvSpPr>
          <p:nvPr>
            <p:ph type="title"/>
          </p:nvPr>
        </p:nvSpPr>
        <p:spPr/>
        <p:txBody>
          <a:bodyPr/>
          <a:lstStyle/>
          <a:p>
            <a:r>
              <a:rPr lang="de-DE" dirty="0">
                <a:latin typeface="Libre Baskerville" panose="02000000000000000000" pitchFamily="50" charset="0"/>
              </a:rPr>
              <a:t>Das Römisch-Deutsche Reich im Jahr 1618</a:t>
            </a:r>
          </a:p>
        </p:txBody>
      </p:sp>
      <p:pic>
        <p:nvPicPr>
          <p:cNvPr id="5" name="Inhaltsplatzhalter 9" descr="Karte des Römisch-Deutschen Reichs im Jahr 1618. Verschiedene Gebiete sind farbig markiert, je nach Konfession. Etwa die Hälfte der Länder ist katholisch, die andere protestantisch.">
            <a:extLst>
              <a:ext uri="{FF2B5EF4-FFF2-40B4-BE49-F238E27FC236}">
                <a16:creationId xmlns:a16="http://schemas.microsoft.com/office/drawing/2014/main" id="{5E8AF483-2A74-54C2-BB8D-D156E3C6D409}"/>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rcRect/>
          <a:stretch/>
        </p:blipFill>
        <p:spPr>
          <a:xfrm>
            <a:off x="3900113" y="1825625"/>
            <a:ext cx="4391774" cy="4351338"/>
          </a:xfrm>
        </p:spPr>
      </p:pic>
      <p:sp>
        <p:nvSpPr>
          <p:cNvPr id="6" name="Textfeld 5">
            <a:extLst>
              <a:ext uri="{FF2B5EF4-FFF2-40B4-BE49-F238E27FC236}">
                <a16:creationId xmlns:a16="http://schemas.microsoft.com/office/drawing/2014/main" id="{6AD780C7-275E-AD32-22CA-D4C1FBC98B30}"/>
              </a:ext>
            </a:extLst>
          </p:cNvPr>
          <p:cNvSpPr txBox="1"/>
          <p:nvPr/>
        </p:nvSpPr>
        <p:spPr>
          <a:xfrm>
            <a:off x="3880718" y="6233239"/>
            <a:ext cx="4430564" cy="246221"/>
          </a:xfrm>
          <a:prstGeom prst="rect">
            <a:avLst/>
          </a:prstGeom>
          <a:noFill/>
        </p:spPr>
        <p:txBody>
          <a:bodyPr wrap="square" rtlCol="0">
            <a:spAutoFit/>
          </a:bodyPr>
          <a:lstStyle/>
          <a:p>
            <a:pPr algn="ctr"/>
            <a:r>
              <a:rPr lang="de-DE" sz="1000" dirty="0">
                <a:latin typeface="Libre Baskerville" panose="02000000000000000000" pitchFamily="50" charset="0"/>
              </a:rPr>
              <a:t>Bild 1. Lizenzangabe auf Folie 26.</a:t>
            </a:r>
          </a:p>
        </p:txBody>
      </p:sp>
      <p:sp>
        <p:nvSpPr>
          <p:cNvPr id="4" name="Foliennummernplatzhalter 3">
            <a:extLst>
              <a:ext uri="{FF2B5EF4-FFF2-40B4-BE49-F238E27FC236}">
                <a16:creationId xmlns:a16="http://schemas.microsoft.com/office/drawing/2014/main" id="{8CC65C82-A1D9-431E-8543-265A2143A4B0}"/>
              </a:ext>
            </a:extLst>
          </p:cNvPr>
          <p:cNvSpPr>
            <a:spLocks noGrp="1"/>
          </p:cNvSpPr>
          <p:nvPr>
            <p:ph type="sldNum" sz="quarter" idx="12"/>
          </p:nvPr>
        </p:nvSpPr>
        <p:spPr/>
        <p:txBody>
          <a:bodyPr/>
          <a:lstStyle/>
          <a:p>
            <a:fld id="{2FB8CD1D-9288-44A6-A9B1-93EA8C08BE05}" type="slidenum">
              <a:rPr lang="de-DE" smtClean="0">
                <a:latin typeface="Libre Baskerville" panose="02000000000000000000" pitchFamily="50" charset="0"/>
              </a:rPr>
              <a:t>2</a:t>
            </a:fld>
            <a:endParaRPr lang="de-DE" dirty="0">
              <a:latin typeface="Libre Baskerville" panose="02000000000000000000" pitchFamily="50" charset="0"/>
            </a:endParaRPr>
          </a:p>
        </p:txBody>
      </p:sp>
    </p:spTree>
    <p:extLst>
      <p:ext uri="{BB962C8B-B14F-4D97-AF65-F5344CB8AC3E}">
        <p14:creationId xmlns:p14="http://schemas.microsoft.com/office/powerpoint/2010/main" val="3958594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u="sng" dirty="0">
                <a:latin typeface="Libre Baskerville" panose="02000000000000000000" pitchFamily="50" charset="0"/>
              </a:rPr>
              <a:t>Wie haben Sie sich gefühlt?</a:t>
            </a:r>
          </a:p>
        </p:txBody>
      </p:sp>
      <p:sp>
        <p:nvSpPr>
          <p:cNvPr id="4" name="Foliennummernplatzhalter 3">
            <a:extLst>
              <a:ext uri="{FF2B5EF4-FFF2-40B4-BE49-F238E27FC236}">
                <a16:creationId xmlns:a16="http://schemas.microsoft.com/office/drawing/2014/main" id="{84FA5444-6DAE-B80F-FA96-1D231AF3711B}"/>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20</a:t>
            </a:fld>
            <a:endParaRPr lang="de-DE" dirty="0">
              <a:latin typeface="Libre Baskerville" panose="02000000000000000000" pitchFamily="50" charset="0"/>
            </a:endParaRPr>
          </a:p>
        </p:txBody>
      </p:sp>
    </p:spTree>
    <p:extLst>
      <p:ext uri="{BB962C8B-B14F-4D97-AF65-F5344CB8AC3E}">
        <p14:creationId xmlns:p14="http://schemas.microsoft.com/office/powerpoint/2010/main" val="3465624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dirty="0">
                <a:latin typeface="Libre Baskerville" panose="02000000000000000000" pitchFamily="50" charset="0"/>
              </a:rPr>
              <a:t>Wie haben Sie sich gefühlt?</a:t>
            </a:r>
          </a:p>
          <a:p>
            <a:pPr marL="514350" indent="-514350">
              <a:lnSpc>
                <a:spcPct val="114000"/>
              </a:lnSpc>
              <a:buFont typeface="+mj-lt"/>
              <a:buAutoNum type="arabicPeriod"/>
            </a:pPr>
            <a:r>
              <a:rPr lang="de-DE" u="sng" dirty="0">
                <a:latin typeface="Libre Baskerville" panose="02000000000000000000" pitchFamily="50" charset="0"/>
              </a:rPr>
              <a:t>Was ist geschehen?</a:t>
            </a:r>
          </a:p>
        </p:txBody>
      </p:sp>
      <p:sp>
        <p:nvSpPr>
          <p:cNvPr id="4" name="Foliennummernplatzhalter 3">
            <a:extLst>
              <a:ext uri="{FF2B5EF4-FFF2-40B4-BE49-F238E27FC236}">
                <a16:creationId xmlns:a16="http://schemas.microsoft.com/office/drawing/2014/main" id="{121B3AAC-598F-EC50-E112-AFAFD19DA1EB}"/>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21</a:t>
            </a:fld>
            <a:endParaRPr lang="de-DE" dirty="0">
              <a:latin typeface="Libre Baskerville" panose="02000000000000000000" pitchFamily="50" charset="0"/>
            </a:endParaRPr>
          </a:p>
        </p:txBody>
      </p:sp>
    </p:spTree>
    <p:extLst>
      <p:ext uri="{BB962C8B-B14F-4D97-AF65-F5344CB8AC3E}">
        <p14:creationId xmlns:p14="http://schemas.microsoft.com/office/powerpoint/2010/main" val="631018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dirty="0">
                <a:latin typeface="Libre Baskerville" panose="02000000000000000000" pitchFamily="50" charset="0"/>
              </a:rPr>
              <a:t>Wie haben Sie sich gefühlt?</a:t>
            </a:r>
          </a:p>
          <a:p>
            <a:pPr marL="514350" indent="-514350">
              <a:lnSpc>
                <a:spcPct val="114000"/>
              </a:lnSpc>
              <a:buFont typeface="+mj-lt"/>
              <a:buAutoNum type="arabicPeriod"/>
            </a:pPr>
            <a:r>
              <a:rPr lang="de-DE" dirty="0">
                <a:latin typeface="Libre Baskerville" panose="02000000000000000000" pitchFamily="50" charset="0"/>
              </a:rPr>
              <a:t>Was ist geschehen?</a:t>
            </a:r>
          </a:p>
          <a:p>
            <a:pPr marL="514350" indent="-514350">
              <a:lnSpc>
                <a:spcPct val="114000"/>
              </a:lnSpc>
              <a:buFont typeface="+mj-lt"/>
              <a:buAutoNum type="arabicPeriod"/>
            </a:pPr>
            <a:r>
              <a:rPr lang="de-DE" u="sng" dirty="0">
                <a:latin typeface="Libre Baskerville" panose="02000000000000000000" pitchFamily="50" charset="0"/>
              </a:rPr>
              <a:t>Welche Schlussfolgerungen ziehen Sie?</a:t>
            </a:r>
          </a:p>
        </p:txBody>
      </p:sp>
      <p:sp>
        <p:nvSpPr>
          <p:cNvPr id="4" name="Foliennummernplatzhalter 3">
            <a:extLst>
              <a:ext uri="{FF2B5EF4-FFF2-40B4-BE49-F238E27FC236}">
                <a16:creationId xmlns:a16="http://schemas.microsoft.com/office/drawing/2014/main" id="{9804D4E0-9AB6-E4FA-02C1-C24620AD4EA4}"/>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22</a:t>
            </a:fld>
            <a:endParaRPr lang="de-DE" dirty="0">
              <a:latin typeface="Libre Baskerville" panose="02000000000000000000" pitchFamily="50" charset="0"/>
            </a:endParaRPr>
          </a:p>
        </p:txBody>
      </p:sp>
    </p:spTree>
    <p:extLst>
      <p:ext uri="{BB962C8B-B14F-4D97-AF65-F5344CB8AC3E}">
        <p14:creationId xmlns:p14="http://schemas.microsoft.com/office/powerpoint/2010/main" val="2197760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dirty="0">
                <a:latin typeface="Libre Baskerville" panose="02000000000000000000" pitchFamily="50" charset="0"/>
              </a:rPr>
              <a:t>Wie haben Sie sich gefühlt?</a:t>
            </a:r>
          </a:p>
          <a:p>
            <a:pPr marL="514350" indent="-514350">
              <a:lnSpc>
                <a:spcPct val="114000"/>
              </a:lnSpc>
              <a:buFont typeface="+mj-lt"/>
              <a:buAutoNum type="arabicPeriod"/>
            </a:pPr>
            <a:r>
              <a:rPr lang="de-DE" dirty="0">
                <a:latin typeface="Libre Baskerville" panose="02000000000000000000" pitchFamily="50" charset="0"/>
              </a:rPr>
              <a:t>Was ist geschehen?</a:t>
            </a:r>
          </a:p>
          <a:p>
            <a:pPr marL="514350" indent="-514350">
              <a:lnSpc>
                <a:spcPct val="114000"/>
              </a:lnSpc>
              <a:buFont typeface="+mj-lt"/>
              <a:buAutoNum type="arabicPeriod"/>
            </a:pPr>
            <a:r>
              <a:rPr lang="de-DE" dirty="0">
                <a:latin typeface="Libre Baskerville" panose="02000000000000000000" pitchFamily="50" charset="0"/>
              </a:rPr>
              <a:t>Welche Schlussfolgerungen ziehen Sie?</a:t>
            </a:r>
          </a:p>
          <a:p>
            <a:pPr marL="514350" indent="-514350">
              <a:lnSpc>
                <a:spcPct val="114000"/>
              </a:lnSpc>
              <a:buFont typeface="+mj-lt"/>
              <a:buAutoNum type="arabicPeriod"/>
            </a:pPr>
            <a:r>
              <a:rPr lang="de-DE" u="sng" dirty="0">
                <a:latin typeface="Libre Baskerville" panose="02000000000000000000" pitchFamily="50" charset="0"/>
              </a:rPr>
              <a:t>Wie hängen Spiel und Realität miteinander zusammen?</a:t>
            </a:r>
          </a:p>
        </p:txBody>
      </p:sp>
      <p:sp>
        <p:nvSpPr>
          <p:cNvPr id="4" name="Foliennummernplatzhalter 3">
            <a:extLst>
              <a:ext uri="{FF2B5EF4-FFF2-40B4-BE49-F238E27FC236}">
                <a16:creationId xmlns:a16="http://schemas.microsoft.com/office/drawing/2014/main" id="{09888528-7A3E-1183-B241-2B45A63628ED}"/>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23</a:t>
            </a:fld>
            <a:endParaRPr lang="de-DE" dirty="0">
              <a:latin typeface="Libre Baskerville" panose="02000000000000000000" pitchFamily="50" charset="0"/>
            </a:endParaRPr>
          </a:p>
        </p:txBody>
      </p:sp>
    </p:spTree>
    <p:extLst>
      <p:ext uri="{BB962C8B-B14F-4D97-AF65-F5344CB8AC3E}">
        <p14:creationId xmlns:p14="http://schemas.microsoft.com/office/powerpoint/2010/main" val="1719668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dirty="0">
                <a:latin typeface="Libre Baskerville" panose="02000000000000000000" pitchFamily="50" charset="0"/>
              </a:rPr>
              <a:t>Wie haben Sie sich gefühlt?</a:t>
            </a:r>
          </a:p>
          <a:p>
            <a:pPr marL="514350" indent="-514350">
              <a:lnSpc>
                <a:spcPct val="114000"/>
              </a:lnSpc>
              <a:buFont typeface="+mj-lt"/>
              <a:buAutoNum type="arabicPeriod"/>
            </a:pPr>
            <a:r>
              <a:rPr lang="de-DE" dirty="0">
                <a:latin typeface="Libre Baskerville" panose="02000000000000000000" pitchFamily="50" charset="0"/>
              </a:rPr>
              <a:t>Was ist geschehen?</a:t>
            </a:r>
          </a:p>
          <a:p>
            <a:pPr marL="514350" indent="-514350">
              <a:lnSpc>
                <a:spcPct val="114000"/>
              </a:lnSpc>
              <a:buFont typeface="+mj-lt"/>
              <a:buAutoNum type="arabicPeriod"/>
            </a:pPr>
            <a:r>
              <a:rPr lang="de-DE" dirty="0">
                <a:latin typeface="Libre Baskerville" panose="02000000000000000000" pitchFamily="50" charset="0"/>
              </a:rPr>
              <a:t>Welche Schlussfolgerungen ziehen Sie?</a:t>
            </a:r>
          </a:p>
          <a:p>
            <a:pPr marL="514350" indent="-514350">
              <a:lnSpc>
                <a:spcPct val="114000"/>
              </a:lnSpc>
              <a:buFont typeface="+mj-lt"/>
              <a:buAutoNum type="arabicPeriod"/>
            </a:pPr>
            <a:r>
              <a:rPr lang="de-DE" dirty="0">
                <a:latin typeface="Libre Baskerville" panose="02000000000000000000" pitchFamily="50" charset="0"/>
              </a:rPr>
              <a:t>Wie hängen Spiel und Realität miteinander zusammen?</a:t>
            </a:r>
          </a:p>
          <a:p>
            <a:pPr marL="514350" indent="-514350">
              <a:lnSpc>
                <a:spcPct val="114000"/>
              </a:lnSpc>
              <a:buFont typeface="+mj-lt"/>
              <a:buAutoNum type="arabicPeriod"/>
            </a:pPr>
            <a:r>
              <a:rPr lang="de-DE" u="sng" dirty="0">
                <a:latin typeface="Libre Baskerville" panose="02000000000000000000" pitchFamily="50" charset="0"/>
              </a:rPr>
              <a:t>Was wäre gewesen, wenn ...?</a:t>
            </a:r>
          </a:p>
        </p:txBody>
      </p:sp>
      <p:sp>
        <p:nvSpPr>
          <p:cNvPr id="4" name="Foliennummernplatzhalter 3">
            <a:extLst>
              <a:ext uri="{FF2B5EF4-FFF2-40B4-BE49-F238E27FC236}">
                <a16:creationId xmlns:a16="http://schemas.microsoft.com/office/drawing/2014/main" id="{9B7C81CE-DDD4-9DA3-D6F2-1E350B26767B}"/>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24</a:t>
            </a:fld>
            <a:endParaRPr lang="de-DE" dirty="0">
              <a:latin typeface="Libre Baskerville" panose="02000000000000000000" pitchFamily="50" charset="0"/>
            </a:endParaRPr>
          </a:p>
        </p:txBody>
      </p:sp>
    </p:spTree>
    <p:extLst>
      <p:ext uri="{BB962C8B-B14F-4D97-AF65-F5344CB8AC3E}">
        <p14:creationId xmlns:p14="http://schemas.microsoft.com/office/powerpoint/2010/main" val="140676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A83D14-C2B4-33F7-5A38-6B72A3BDC1CE}"/>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Debriefing</a:t>
            </a:r>
          </a:p>
        </p:txBody>
      </p:sp>
      <p:sp>
        <p:nvSpPr>
          <p:cNvPr id="3" name="Inhaltsplatzhalter 2">
            <a:extLst>
              <a:ext uri="{FF2B5EF4-FFF2-40B4-BE49-F238E27FC236}">
                <a16:creationId xmlns:a16="http://schemas.microsoft.com/office/drawing/2014/main" id="{CAB1E5FB-1CF8-3E68-2A3A-D148E21C2788}"/>
              </a:ext>
            </a:extLst>
          </p:cNvPr>
          <p:cNvSpPr>
            <a:spLocks noGrp="1"/>
          </p:cNvSpPr>
          <p:nvPr>
            <p:ph idx="1"/>
          </p:nvPr>
        </p:nvSpPr>
        <p:spPr/>
        <p:txBody>
          <a:bodyPr/>
          <a:lstStyle/>
          <a:p>
            <a:pPr marL="514350" indent="-514350">
              <a:lnSpc>
                <a:spcPct val="114000"/>
              </a:lnSpc>
              <a:buFont typeface="+mj-lt"/>
              <a:buAutoNum type="arabicPeriod"/>
            </a:pPr>
            <a:r>
              <a:rPr lang="de-DE" dirty="0">
                <a:latin typeface="Libre Baskerville" panose="02000000000000000000" pitchFamily="50" charset="0"/>
              </a:rPr>
              <a:t>Wie haben Sie sich gefühlt?</a:t>
            </a:r>
          </a:p>
          <a:p>
            <a:pPr marL="514350" indent="-514350">
              <a:lnSpc>
                <a:spcPct val="114000"/>
              </a:lnSpc>
              <a:buFont typeface="+mj-lt"/>
              <a:buAutoNum type="arabicPeriod"/>
            </a:pPr>
            <a:r>
              <a:rPr lang="de-DE" dirty="0">
                <a:latin typeface="Libre Baskerville" panose="02000000000000000000" pitchFamily="50" charset="0"/>
              </a:rPr>
              <a:t>Was ist geschehen?</a:t>
            </a:r>
          </a:p>
          <a:p>
            <a:pPr marL="514350" indent="-514350">
              <a:lnSpc>
                <a:spcPct val="114000"/>
              </a:lnSpc>
              <a:buFont typeface="+mj-lt"/>
              <a:buAutoNum type="arabicPeriod"/>
            </a:pPr>
            <a:r>
              <a:rPr lang="de-DE" dirty="0">
                <a:latin typeface="Libre Baskerville" panose="02000000000000000000" pitchFamily="50" charset="0"/>
              </a:rPr>
              <a:t>Welche Schlussfolgerungen ziehen Sie?</a:t>
            </a:r>
          </a:p>
          <a:p>
            <a:pPr marL="514350" indent="-514350">
              <a:lnSpc>
                <a:spcPct val="114000"/>
              </a:lnSpc>
              <a:buFont typeface="+mj-lt"/>
              <a:buAutoNum type="arabicPeriod"/>
            </a:pPr>
            <a:r>
              <a:rPr lang="de-DE" dirty="0">
                <a:latin typeface="Libre Baskerville" panose="02000000000000000000" pitchFamily="50" charset="0"/>
              </a:rPr>
              <a:t>Wie hängen Spiel und Realität miteinander zusammen?</a:t>
            </a:r>
          </a:p>
          <a:p>
            <a:pPr marL="514350" indent="-514350">
              <a:lnSpc>
                <a:spcPct val="114000"/>
              </a:lnSpc>
              <a:buFont typeface="+mj-lt"/>
              <a:buAutoNum type="arabicPeriod"/>
            </a:pPr>
            <a:r>
              <a:rPr lang="de-DE" dirty="0">
                <a:latin typeface="Libre Baskerville" panose="02000000000000000000" pitchFamily="50" charset="0"/>
              </a:rPr>
              <a:t>Was wäre gewesen, wenn...?</a:t>
            </a:r>
          </a:p>
          <a:p>
            <a:pPr marL="514350" indent="-514350">
              <a:lnSpc>
                <a:spcPct val="114000"/>
              </a:lnSpc>
              <a:buFont typeface="+mj-lt"/>
              <a:buAutoNum type="arabicPeriod"/>
            </a:pPr>
            <a:r>
              <a:rPr lang="de-DE" u="sng" dirty="0">
                <a:latin typeface="Libre Baskerville" panose="02000000000000000000" pitchFamily="50" charset="0"/>
              </a:rPr>
              <a:t>Was haben Sie gelernt?</a:t>
            </a:r>
          </a:p>
        </p:txBody>
      </p:sp>
      <p:sp>
        <p:nvSpPr>
          <p:cNvPr id="4" name="Foliennummernplatzhalter 3">
            <a:extLst>
              <a:ext uri="{FF2B5EF4-FFF2-40B4-BE49-F238E27FC236}">
                <a16:creationId xmlns:a16="http://schemas.microsoft.com/office/drawing/2014/main" id="{74A57E58-D99E-DC46-60A2-05CE9624A888}"/>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25</a:t>
            </a:fld>
            <a:endParaRPr lang="de-DE" dirty="0">
              <a:latin typeface="Libre Baskerville" panose="02000000000000000000" pitchFamily="50" charset="0"/>
            </a:endParaRPr>
          </a:p>
        </p:txBody>
      </p:sp>
    </p:spTree>
    <p:extLst>
      <p:ext uri="{BB962C8B-B14F-4D97-AF65-F5344CB8AC3E}">
        <p14:creationId xmlns:p14="http://schemas.microsoft.com/office/powerpoint/2010/main" val="152068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599B4B-1391-D4B0-EEC4-F459EEEEE426}"/>
              </a:ext>
            </a:extLst>
          </p:cNvPr>
          <p:cNvSpPr>
            <a:spLocks noGrp="1"/>
          </p:cNvSpPr>
          <p:nvPr>
            <p:ph type="title"/>
          </p:nvPr>
        </p:nvSpPr>
        <p:spPr/>
        <p:txBody>
          <a:bodyPr>
            <a:normAutofit fontScale="90000"/>
          </a:bodyPr>
          <a:lstStyle/>
          <a:p>
            <a:pPr>
              <a:lnSpc>
                <a:spcPct val="114000"/>
              </a:lnSpc>
            </a:pPr>
            <a:r>
              <a:rPr lang="de-DE" dirty="0">
                <a:latin typeface="Libre Baskerville" panose="02000000000000000000" pitchFamily="50" charset="0"/>
              </a:rPr>
              <a:t>Lizenzangaben zu den Bildern auf den Folien </a:t>
            </a:r>
          </a:p>
        </p:txBody>
      </p:sp>
      <p:sp>
        <p:nvSpPr>
          <p:cNvPr id="3" name="Inhaltsplatzhalter 2">
            <a:extLst>
              <a:ext uri="{FF2B5EF4-FFF2-40B4-BE49-F238E27FC236}">
                <a16:creationId xmlns:a16="http://schemas.microsoft.com/office/drawing/2014/main" id="{3AA7042C-1809-3772-76B8-7D0446767FDB}"/>
              </a:ext>
            </a:extLst>
          </p:cNvPr>
          <p:cNvSpPr>
            <a:spLocks noGrp="1"/>
          </p:cNvSpPr>
          <p:nvPr>
            <p:ph idx="1"/>
          </p:nvPr>
        </p:nvSpPr>
        <p:spPr/>
        <p:txBody>
          <a:bodyPr>
            <a:normAutofit/>
          </a:bodyPr>
          <a:lstStyle/>
          <a:p>
            <a:pPr>
              <a:lnSpc>
                <a:spcPct val="124000"/>
              </a:lnSpc>
            </a:pPr>
            <a:r>
              <a:rPr lang="de-DE" sz="2000" dirty="0">
                <a:latin typeface="Libre Baskerville" panose="02000000000000000000" pitchFamily="50" charset="0"/>
              </a:rPr>
              <a:t>Bild 1. Karte der Konfessionen in Mitteleuropa, 1618. ziegelbrenner. CC BY-SA 3.0. </a:t>
            </a:r>
            <a:r>
              <a:rPr lang="de-DE" sz="2000" dirty="0">
                <a:latin typeface="Libre Baskerville" panose="02000000000000000000" pitchFamily="50" charset="0"/>
                <a:hlinkClick r:id="rId2"/>
              </a:rPr>
              <a:t>https://de.m.wikipedia.org/wiki/Datei:HolyRomanEmpire_1618.png</a:t>
            </a:r>
            <a:endParaRPr lang="de-DE" sz="2000" dirty="0">
              <a:latin typeface="Libre Baskerville" panose="02000000000000000000" pitchFamily="50" charset="0"/>
            </a:endParaRPr>
          </a:p>
          <a:p>
            <a:pPr>
              <a:lnSpc>
                <a:spcPct val="124000"/>
              </a:lnSpc>
            </a:pPr>
            <a:r>
              <a:rPr lang="de-DE" sz="2000" dirty="0">
                <a:latin typeface="Libre Baskerville" panose="02000000000000000000" pitchFamily="50" charset="0"/>
              </a:rPr>
              <a:t>Bild 2. Stadtansicht von Frankfurt am Main, 1572. Von Georg Braun und Frans Hogenberg, Köln. CC-0.</a:t>
            </a:r>
          </a:p>
          <a:p>
            <a:pPr>
              <a:lnSpc>
                <a:spcPct val="124000"/>
              </a:lnSpc>
            </a:pPr>
            <a:r>
              <a:rPr lang="de-DE" sz="2000" dirty="0">
                <a:latin typeface="Libre Baskerville" panose="02000000000000000000" pitchFamily="50" charset="0"/>
              </a:rPr>
              <a:t>Bild 3. Detail aus der Stadtansicht von Frankfurt am Main, 1572. Von Georg Braun und Frans Hogenberg, Köln. CC-0.</a:t>
            </a:r>
          </a:p>
          <a:p>
            <a:pPr>
              <a:lnSpc>
                <a:spcPct val="124000"/>
              </a:lnSpc>
            </a:pPr>
            <a:r>
              <a:rPr lang="de-DE" sz="2000" dirty="0">
                <a:latin typeface="Libre Baskerville" panose="02000000000000000000" pitchFamily="50" charset="0"/>
              </a:rPr>
              <a:t>Bild 4. Stadtkarte von Frankfurt, 2024. OpenStreetMap. ODbL (</a:t>
            </a:r>
            <a:r>
              <a:rPr lang="de-DE" sz="2000" dirty="0">
                <a:latin typeface="Libre Baskerville" panose="02000000000000000000" pitchFamily="50" charset="0"/>
                <a:hlinkClick r:id="rId3"/>
              </a:rPr>
              <a:t>https://opendatacommons.org/licenses/odbl/</a:t>
            </a:r>
            <a:r>
              <a:rPr lang="de-DE" sz="2000" dirty="0">
                <a:latin typeface="Libre Baskerville" panose="02000000000000000000" pitchFamily="50" charset="0"/>
              </a:rPr>
              <a:t>) </a:t>
            </a:r>
          </a:p>
        </p:txBody>
      </p:sp>
      <p:sp>
        <p:nvSpPr>
          <p:cNvPr id="4" name="Foliennummernplatzhalter 3">
            <a:extLst>
              <a:ext uri="{FF2B5EF4-FFF2-40B4-BE49-F238E27FC236}">
                <a16:creationId xmlns:a16="http://schemas.microsoft.com/office/drawing/2014/main" id="{0D894B43-8A39-2BFE-F622-EDFC11E2141B}"/>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26</a:t>
            </a:fld>
            <a:endParaRPr lang="de-DE" dirty="0">
              <a:latin typeface="Libre Baskerville" panose="02000000000000000000" pitchFamily="50" charset="0"/>
            </a:endParaRPr>
          </a:p>
        </p:txBody>
      </p:sp>
    </p:spTree>
    <p:extLst>
      <p:ext uri="{BB962C8B-B14F-4D97-AF65-F5344CB8AC3E}">
        <p14:creationId xmlns:p14="http://schemas.microsoft.com/office/powerpoint/2010/main" val="3586640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55785" y="376848"/>
            <a:ext cx="10515600" cy="1325563"/>
          </a:xfrm>
        </p:spPr>
        <p:txBody>
          <a:bodyPr/>
          <a:lstStyle/>
          <a:p>
            <a:r>
              <a:rPr lang="de-DE" dirty="0">
                <a:latin typeface="Libre Baskerville" panose="02000000000000000000" pitchFamily="50" charset="0"/>
              </a:rPr>
              <a:t>Deutschland um 1600</a:t>
            </a:r>
          </a:p>
        </p:txBody>
      </p:sp>
      <p:graphicFrame>
        <p:nvGraphicFramePr>
          <p:cNvPr id="6" name="Inhaltsplatzhalter 5"/>
          <p:cNvGraphicFramePr>
            <a:graphicFrameLocks noGrp="1"/>
          </p:cNvGraphicFramePr>
          <p:nvPr>
            <p:ph idx="1"/>
            <p:extLst>
              <p:ext uri="{D42A27DB-BD31-4B8C-83A1-F6EECF244321}">
                <p14:modId xmlns:p14="http://schemas.microsoft.com/office/powerpoint/2010/main" val="3893947218"/>
              </p:ext>
            </p:extLst>
          </p:nvPr>
        </p:nvGraphicFramePr>
        <p:xfrm>
          <a:off x="855785" y="1947671"/>
          <a:ext cx="10515600" cy="259588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3090258765"/>
                    </a:ext>
                  </a:extLst>
                </a:gridCol>
                <a:gridCol w="3505200">
                  <a:extLst>
                    <a:ext uri="{9D8B030D-6E8A-4147-A177-3AD203B41FA5}">
                      <a16:colId xmlns:a16="http://schemas.microsoft.com/office/drawing/2014/main" val="14703408"/>
                    </a:ext>
                  </a:extLst>
                </a:gridCol>
                <a:gridCol w="3505200">
                  <a:extLst>
                    <a:ext uri="{9D8B030D-6E8A-4147-A177-3AD203B41FA5}">
                      <a16:colId xmlns:a16="http://schemas.microsoft.com/office/drawing/2014/main" val="2857686896"/>
                    </a:ext>
                  </a:extLst>
                </a:gridCol>
              </a:tblGrid>
              <a:tr h="370840">
                <a:tc>
                  <a:txBody>
                    <a:bodyPr/>
                    <a:lstStyle/>
                    <a:p>
                      <a:r>
                        <a:rPr lang="de-DE" dirty="0">
                          <a:latin typeface="Libre Baskerville" panose="02000000000000000000" pitchFamily="50" charset="0"/>
                        </a:rPr>
                        <a:t>Politik/Gesellschaft</a:t>
                      </a:r>
                    </a:p>
                  </a:txBody>
                  <a:tcPr/>
                </a:tc>
                <a:tc>
                  <a:txBody>
                    <a:bodyPr/>
                    <a:lstStyle/>
                    <a:p>
                      <a:r>
                        <a:rPr lang="de-DE" dirty="0">
                          <a:latin typeface="Libre Baskerville" panose="02000000000000000000" pitchFamily="50" charset="0"/>
                        </a:rPr>
                        <a:t>Wirtschaft</a:t>
                      </a:r>
                    </a:p>
                  </a:txBody>
                  <a:tcPr/>
                </a:tc>
                <a:tc>
                  <a:txBody>
                    <a:bodyPr/>
                    <a:lstStyle/>
                    <a:p>
                      <a:r>
                        <a:rPr lang="de-DE" dirty="0">
                          <a:latin typeface="Libre Baskerville" panose="02000000000000000000" pitchFamily="50" charset="0"/>
                        </a:rPr>
                        <a:t>Religion</a:t>
                      </a:r>
                    </a:p>
                  </a:txBody>
                  <a:tcPr/>
                </a:tc>
                <a:extLst>
                  <a:ext uri="{0D108BD9-81ED-4DB2-BD59-A6C34878D82A}">
                    <a16:rowId xmlns:a16="http://schemas.microsoft.com/office/drawing/2014/main" val="515213525"/>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2930971663"/>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1667771567"/>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4259702158"/>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3696047525"/>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2863055272"/>
                  </a:ext>
                </a:extLst>
              </a:tr>
              <a:tr h="370840">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tc>
                  <a:txBody>
                    <a:bodyPr/>
                    <a:lstStyle/>
                    <a:p>
                      <a:endParaRPr lang="de-DE" dirty="0">
                        <a:latin typeface="Libre Baskerville" panose="02000000000000000000" pitchFamily="50" charset="0"/>
                      </a:endParaRPr>
                    </a:p>
                  </a:txBody>
                  <a:tcPr/>
                </a:tc>
                <a:extLst>
                  <a:ext uri="{0D108BD9-81ED-4DB2-BD59-A6C34878D82A}">
                    <a16:rowId xmlns:a16="http://schemas.microsoft.com/office/drawing/2014/main" val="4037285619"/>
                  </a:ext>
                </a:extLst>
              </a:tr>
            </a:tbl>
          </a:graphicData>
        </a:graphic>
      </p:graphicFrame>
      <p:sp>
        <p:nvSpPr>
          <p:cNvPr id="4" name="Foliennummernplatzhalter 3"/>
          <p:cNvSpPr>
            <a:spLocks noGrp="1"/>
          </p:cNvSpPr>
          <p:nvPr>
            <p:ph type="sldNum" sz="quarter" idx="12"/>
          </p:nvPr>
        </p:nvSpPr>
        <p:spPr>
          <a:xfrm>
            <a:off x="8628185" y="6368073"/>
            <a:ext cx="2743200" cy="365125"/>
          </a:xfrm>
        </p:spPr>
        <p:txBody>
          <a:bodyPr/>
          <a:lstStyle/>
          <a:p>
            <a:fld id="{2FB8CD1D-9288-44A6-A9B1-93EA8C08BE05}" type="slidenum">
              <a:rPr lang="de-DE" smtClean="0">
                <a:latin typeface="Libre Baskerville" panose="02000000000000000000" pitchFamily="50" charset="0"/>
              </a:rPr>
              <a:t>3</a:t>
            </a:fld>
            <a:endParaRPr lang="de-DE" dirty="0">
              <a:latin typeface="Libre Baskerville" panose="02000000000000000000" pitchFamily="50" charset="0"/>
            </a:endParaRPr>
          </a:p>
        </p:txBody>
      </p:sp>
    </p:spTree>
    <p:extLst>
      <p:ext uri="{BB962C8B-B14F-4D97-AF65-F5344CB8AC3E}">
        <p14:creationId xmlns:p14="http://schemas.microsoft.com/office/powerpoint/2010/main" val="3272195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8E2844-C7BD-313E-00A6-4D45C1F4003B}"/>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Glaubensflüchtlinge in Frankfurt I</a:t>
            </a:r>
          </a:p>
        </p:txBody>
      </p:sp>
      <p:sp>
        <p:nvSpPr>
          <p:cNvPr id="3" name="Inhaltsplatzhalter 2">
            <a:extLst>
              <a:ext uri="{FF2B5EF4-FFF2-40B4-BE49-F238E27FC236}">
                <a16:creationId xmlns:a16="http://schemas.microsoft.com/office/drawing/2014/main" id="{24E06408-E168-DFC8-C10C-7167FB2381A6}"/>
              </a:ext>
            </a:extLst>
          </p:cNvPr>
          <p:cNvSpPr>
            <a:spLocks noGrp="1"/>
          </p:cNvSpPr>
          <p:nvPr>
            <p:ph sz="half" idx="1"/>
          </p:nvPr>
        </p:nvSpPr>
        <p:spPr/>
        <p:txBody>
          <a:bodyPr/>
          <a:lstStyle/>
          <a:p>
            <a:pPr marL="0" indent="0">
              <a:lnSpc>
                <a:spcPct val="114000"/>
              </a:lnSpc>
              <a:spcAft>
                <a:spcPts val="800"/>
              </a:spcAft>
              <a:buNone/>
            </a:pPr>
            <a:r>
              <a:rPr lang="de-DE" sz="1800" dirty="0">
                <a:effectLst/>
                <a:latin typeface="Libre Baskerville" panose="02000000000000000000" pitchFamily="50" charset="0"/>
                <a:ea typeface="Calibri" panose="020F0502020204030204" pitchFamily="34" charset="0"/>
                <a:cs typeface="Times New Roman" panose="02020603050405020304" pitchFamily="18" charset="0"/>
              </a:rPr>
              <a:t>Ab dem Jahr 1555 kommen zahlreiche Glaubensflüchtlinge aus den Spanischen Niederlanden nach Frankfurt und lassen sich dort nieder.</a:t>
            </a:r>
          </a:p>
          <a:p>
            <a:pPr marL="0" indent="0">
              <a:lnSpc>
                <a:spcPct val="114000"/>
              </a:lnSpc>
              <a:spcAft>
                <a:spcPts val="800"/>
              </a:spcAft>
              <a:buNone/>
            </a:pPr>
            <a:r>
              <a:rPr lang="de-DE" sz="1800" dirty="0">
                <a:latin typeface="Libre Baskerville" panose="02000000000000000000" pitchFamily="50" charset="0"/>
                <a:ea typeface="Calibri" panose="020F0502020204030204" pitchFamily="34" charset="0"/>
                <a:cs typeface="Times New Roman" panose="02020603050405020304" pitchFamily="18" charset="0"/>
              </a:rPr>
              <a:t>Die Glaubensflüchtlinge sind evangelisch-reformierten Glaubens. In ihren katholischen Herkunftsgebieten wird das nicht geduldet.</a:t>
            </a:r>
          </a:p>
        </p:txBody>
      </p:sp>
      <p:pic>
        <p:nvPicPr>
          <p:cNvPr id="10" name="Inhaltsplatzhalter 9" descr="Karte des Römisch-Deutschen Reichs im Jahr 1618. Verschiedene Gebiete sind farbig markiert, je nach Konfession. Etwa die Hälfte der Länder ist katholisch, die andere protestantisch. Ein Pfeil zeigt vom katholischen Antwerpen zum protestantischen Frankfurt.">
            <a:extLst>
              <a:ext uri="{FF2B5EF4-FFF2-40B4-BE49-F238E27FC236}">
                <a16:creationId xmlns:a16="http://schemas.microsoft.com/office/drawing/2014/main" id="{D480D812-0FE7-0EF8-FC0F-0A3972C36D5A}"/>
              </a:ext>
            </a:extLst>
          </p:cNvPr>
          <p:cNvPicPr>
            <a:picLocks noGrp="1" noChangeAspect="1"/>
          </p:cNvPicPr>
          <p:nvPr>
            <p:ph sz="half" idx="2"/>
          </p:nvPr>
        </p:nvPicPr>
        <p:blipFill>
          <a:blip r:embed="rId2" cstate="hqprint">
            <a:extLst>
              <a:ext uri="{28A0092B-C50C-407E-A947-70E740481C1C}">
                <a14:useLocalDpi xmlns:a14="http://schemas.microsoft.com/office/drawing/2010/main" val="0"/>
              </a:ext>
            </a:extLst>
          </a:blip>
          <a:srcRect/>
          <a:stretch/>
        </p:blipFill>
        <p:spPr>
          <a:xfrm>
            <a:off x="6312081" y="1825625"/>
            <a:ext cx="4901837" cy="4351338"/>
          </a:xfrm>
        </p:spPr>
      </p:pic>
      <p:cxnSp>
        <p:nvCxnSpPr>
          <p:cNvPr id="8" name="Verbinder: gekrümmt 7">
            <a:extLst>
              <a:ext uri="{FF2B5EF4-FFF2-40B4-BE49-F238E27FC236}">
                <a16:creationId xmlns:a16="http://schemas.microsoft.com/office/drawing/2014/main" id="{98EEF666-35DE-72B7-28C3-179FC7BB14B9}"/>
              </a:ext>
              <a:ext uri="{C183D7F6-B498-43B3-948B-1728B52AA6E4}">
                <adec:decorative xmlns:adec="http://schemas.microsoft.com/office/drawing/2017/decorative" xmlns="" val="1"/>
              </a:ext>
            </a:extLst>
          </p:cNvPr>
          <p:cNvCxnSpPr>
            <a:cxnSpLocks/>
          </p:cNvCxnSpPr>
          <p:nvPr/>
        </p:nvCxnSpPr>
        <p:spPr>
          <a:xfrm>
            <a:off x="6693694" y="3429000"/>
            <a:ext cx="1231106" cy="569119"/>
          </a:xfrm>
          <a:prstGeom prst="curvedConnector3">
            <a:avLst>
              <a:gd name="adj1" fmla="val -870"/>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4" name="Textfeld 13">
            <a:extLst>
              <a:ext uri="{FF2B5EF4-FFF2-40B4-BE49-F238E27FC236}">
                <a16:creationId xmlns:a16="http://schemas.microsoft.com/office/drawing/2014/main" id="{7B26D2DA-405C-172B-92A3-477980CCC70A}"/>
              </a:ext>
            </a:extLst>
          </p:cNvPr>
          <p:cNvSpPr txBox="1"/>
          <p:nvPr/>
        </p:nvSpPr>
        <p:spPr>
          <a:xfrm>
            <a:off x="6547718" y="6167998"/>
            <a:ext cx="4430564" cy="257443"/>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Bild 1. Lizenzangabe auf Folie 26.</a:t>
            </a:r>
          </a:p>
        </p:txBody>
      </p:sp>
      <p:sp>
        <p:nvSpPr>
          <p:cNvPr id="4" name="Foliennummernplatzhalter 3">
            <a:extLst>
              <a:ext uri="{FF2B5EF4-FFF2-40B4-BE49-F238E27FC236}">
                <a16:creationId xmlns:a16="http://schemas.microsoft.com/office/drawing/2014/main" id="{72C5EB04-B4E1-C88A-012E-0B6BE737B6A2}"/>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4</a:t>
            </a:fld>
            <a:endParaRPr lang="de-DE" dirty="0">
              <a:latin typeface="Libre Baskerville" panose="02000000000000000000" pitchFamily="50" charset="0"/>
            </a:endParaRPr>
          </a:p>
        </p:txBody>
      </p:sp>
    </p:spTree>
    <p:extLst>
      <p:ext uri="{BB962C8B-B14F-4D97-AF65-F5344CB8AC3E}">
        <p14:creationId xmlns:p14="http://schemas.microsoft.com/office/powerpoint/2010/main" val="3908670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539D22D-ECD3-1377-DD05-98ED6953ADD6}"/>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Glaubensflüchtlinge in Frankfurt I</a:t>
            </a:r>
          </a:p>
        </p:txBody>
      </p:sp>
      <p:pic>
        <p:nvPicPr>
          <p:cNvPr id="7" name="Inhaltsplatzhalter 9" descr="Karte des Römisch-Deutschen Reichs im Jahr 1618. Verschiedene Gebiete sind farbig markiert, je nach Konfession. Etwa die Hälfte der Länder ist katholisch, die andere protestantisch.">
            <a:extLst>
              <a:ext uri="{FF2B5EF4-FFF2-40B4-BE49-F238E27FC236}">
                <a16:creationId xmlns:a16="http://schemas.microsoft.com/office/drawing/2014/main" id="{29F2E405-A9FE-56BE-5DCE-F022A645049F}"/>
              </a:ext>
            </a:extLst>
          </p:cNvPr>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909657" y="1825625"/>
            <a:ext cx="4901837" cy="4351338"/>
          </a:xfrm>
          <a:prstGeom prst="rect">
            <a:avLst/>
          </a:prstGeom>
        </p:spPr>
      </p:pic>
      <p:cxnSp>
        <p:nvCxnSpPr>
          <p:cNvPr id="8" name="Verbinder: gekrümmt 7">
            <a:extLst>
              <a:ext uri="{FF2B5EF4-FFF2-40B4-BE49-F238E27FC236}">
                <a16:creationId xmlns:a16="http://schemas.microsoft.com/office/drawing/2014/main" id="{A498DDD9-49F1-8B65-55BA-105ED6E5D624}"/>
              </a:ext>
              <a:ext uri="{C183D7F6-B498-43B3-948B-1728B52AA6E4}">
                <adec:decorative xmlns:adec="http://schemas.microsoft.com/office/drawing/2017/decorative" xmlns="" val="1"/>
              </a:ext>
            </a:extLst>
          </p:cNvPr>
          <p:cNvCxnSpPr>
            <a:cxnSpLocks/>
          </p:cNvCxnSpPr>
          <p:nvPr/>
        </p:nvCxnSpPr>
        <p:spPr>
          <a:xfrm>
            <a:off x="1290638" y="3429000"/>
            <a:ext cx="1234120" cy="572294"/>
          </a:xfrm>
          <a:prstGeom prst="curvedConnector3">
            <a:avLst>
              <a:gd name="adj1" fmla="val -746"/>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4" name="Textfeld 13">
            <a:extLst>
              <a:ext uri="{FF2B5EF4-FFF2-40B4-BE49-F238E27FC236}">
                <a16:creationId xmlns:a16="http://schemas.microsoft.com/office/drawing/2014/main" id="{7B26D2DA-405C-172B-92A3-477980CCC70A}"/>
              </a:ext>
            </a:extLst>
          </p:cNvPr>
          <p:cNvSpPr txBox="1"/>
          <p:nvPr/>
        </p:nvSpPr>
        <p:spPr>
          <a:xfrm>
            <a:off x="1213717" y="6176963"/>
            <a:ext cx="4430564" cy="267766"/>
          </a:xfrm>
          <a:prstGeom prst="rect">
            <a:avLst/>
          </a:prstGeom>
          <a:noFill/>
        </p:spPr>
        <p:txBody>
          <a:bodyPr wrap="square" rtlCol="0">
            <a:spAutoFit/>
          </a:bodyPr>
          <a:lstStyle/>
          <a:p>
            <a:pPr algn="ctr">
              <a:lnSpc>
                <a:spcPct val="114000"/>
              </a:lnSpc>
            </a:pPr>
            <a:r>
              <a:rPr lang="de-DE" sz="1000" dirty="0">
                <a:latin typeface="Libre Baskerville" panose="02000000000000000000" pitchFamily="50" charset="0"/>
              </a:rPr>
              <a:t>Bild 1. Lizenzangabe auf Folie 26.</a:t>
            </a:r>
          </a:p>
        </p:txBody>
      </p:sp>
      <p:sp>
        <p:nvSpPr>
          <p:cNvPr id="13" name="Inhaltsplatzhalter 12">
            <a:extLst>
              <a:ext uri="{FF2B5EF4-FFF2-40B4-BE49-F238E27FC236}">
                <a16:creationId xmlns:a16="http://schemas.microsoft.com/office/drawing/2014/main" id="{B2AD1C3A-9091-87FF-5492-4F3BD7CB03AF}"/>
              </a:ext>
            </a:extLst>
          </p:cNvPr>
          <p:cNvSpPr>
            <a:spLocks noGrp="1"/>
          </p:cNvSpPr>
          <p:nvPr>
            <p:ph sz="half" idx="2"/>
          </p:nvPr>
        </p:nvSpPr>
        <p:spPr/>
        <p:txBody>
          <a:bodyPr/>
          <a:lstStyle/>
          <a:p>
            <a:pPr marL="0" indent="0">
              <a:lnSpc>
                <a:spcPct val="114000"/>
              </a:lnSpc>
              <a:buNone/>
            </a:pPr>
            <a:r>
              <a:rPr lang="de-DE" sz="2800" u="sng" dirty="0">
                <a:latin typeface="Libre Baskerville" panose="02000000000000000000" pitchFamily="50" charset="0"/>
                <a:ea typeface="Calibri" panose="020F0502020204030204" pitchFamily="34" charset="0"/>
                <a:cs typeface="Times New Roman" panose="02020603050405020304" pitchFamily="18" charset="0"/>
              </a:rPr>
              <a:t>Frage:</a:t>
            </a:r>
            <a:endParaRPr lang="de-DE" u="sng" dirty="0">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14000"/>
              </a:lnSpc>
              <a:buNone/>
            </a:pPr>
            <a:endParaRPr lang="de-DE" sz="2800" u="sng" dirty="0">
              <a:latin typeface="Libre Baskerville" panose="02000000000000000000" pitchFamily="50" charset="0"/>
              <a:ea typeface="Calibri" panose="020F0502020204030204" pitchFamily="34" charset="0"/>
              <a:cs typeface="Times New Roman" panose="02020603050405020304" pitchFamily="18" charset="0"/>
            </a:endParaRPr>
          </a:p>
          <a:p>
            <a:pPr marL="0" indent="0">
              <a:lnSpc>
                <a:spcPct val="114000"/>
              </a:lnSpc>
              <a:buNone/>
            </a:pPr>
            <a:r>
              <a:rPr lang="de-DE" sz="2800" dirty="0">
                <a:latin typeface="Libre Baskerville" panose="02000000000000000000" pitchFamily="50" charset="0"/>
                <a:ea typeface="Calibri" panose="020F0502020204030204" pitchFamily="34" charset="0"/>
                <a:cs typeface="Times New Roman" panose="02020603050405020304" pitchFamily="18" charset="0"/>
              </a:rPr>
              <a:t>Was für eine Stadt finden die Glaubensflüchtlinge vor?</a:t>
            </a:r>
          </a:p>
          <a:p>
            <a:pPr marL="0" indent="0">
              <a:lnSpc>
                <a:spcPct val="114000"/>
              </a:lnSpc>
              <a:buNone/>
            </a:pPr>
            <a:endParaRPr lang="de-DE" dirty="0">
              <a:latin typeface="Libre Baskerville" panose="02000000000000000000" pitchFamily="50" charset="0"/>
            </a:endParaRPr>
          </a:p>
        </p:txBody>
      </p:sp>
      <p:sp>
        <p:nvSpPr>
          <p:cNvPr id="4" name="Foliennummernplatzhalter 3">
            <a:extLst>
              <a:ext uri="{FF2B5EF4-FFF2-40B4-BE49-F238E27FC236}">
                <a16:creationId xmlns:a16="http://schemas.microsoft.com/office/drawing/2014/main" id="{72C5EB04-B4E1-C88A-012E-0B6BE737B6A2}"/>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5</a:t>
            </a:fld>
            <a:endParaRPr lang="de-DE" dirty="0">
              <a:latin typeface="Libre Baskerville" panose="02000000000000000000" pitchFamily="50" charset="0"/>
            </a:endParaRPr>
          </a:p>
        </p:txBody>
      </p:sp>
    </p:spTree>
    <p:extLst>
      <p:ext uri="{BB962C8B-B14F-4D97-AF65-F5344CB8AC3E}">
        <p14:creationId xmlns:p14="http://schemas.microsoft.com/office/powerpoint/2010/main" val="769199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8FDD7F-B657-B6C2-B277-F56FF2180682}"/>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Kartenarbeit – Aufgabe 1</a:t>
            </a:r>
          </a:p>
        </p:txBody>
      </p:sp>
      <p:sp>
        <p:nvSpPr>
          <p:cNvPr id="3" name="Inhaltsplatzhalter 2">
            <a:extLst>
              <a:ext uri="{FF2B5EF4-FFF2-40B4-BE49-F238E27FC236}">
                <a16:creationId xmlns:a16="http://schemas.microsoft.com/office/drawing/2014/main" id="{95C322A8-BFBE-4C21-ACA7-F28DD898876D}"/>
              </a:ext>
            </a:extLst>
          </p:cNvPr>
          <p:cNvSpPr>
            <a:spLocks noGrp="1"/>
          </p:cNvSpPr>
          <p:nvPr>
            <p:ph sz="half" idx="1"/>
          </p:nvPr>
        </p:nvSpPr>
        <p:spPr/>
        <p:txBody>
          <a:bodyPr>
            <a:normAutofit/>
          </a:bodyPr>
          <a:lstStyle/>
          <a:p>
            <a:pPr marL="0" indent="0">
              <a:lnSpc>
                <a:spcPct val="114000"/>
              </a:lnSpc>
              <a:spcAft>
                <a:spcPts val="800"/>
              </a:spcAft>
              <a:buNone/>
            </a:pPr>
            <a:r>
              <a:rPr lang="de-DE" sz="2000" u="sng" dirty="0">
                <a:effectLst/>
                <a:latin typeface="Libre Baskerville" panose="02000000000000000000" pitchFamily="50" charset="0"/>
                <a:ea typeface="Aptos" panose="020B0004020202020204" pitchFamily="34" charset="0"/>
                <a:cs typeface="Times New Roman" panose="02020603050405020304" pitchFamily="18" charset="0"/>
              </a:rPr>
              <a:t>Beschreiben</a:t>
            </a:r>
            <a:r>
              <a:rPr lang="de-DE" sz="2000" dirty="0">
                <a:effectLst/>
                <a:latin typeface="Libre Baskerville" panose="02000000000000000000" pitchFamily="50" charset="0"/>
                <a:ea typeface="Aptos" panose="020B0004020202020204" pitchFamily="34" charset="0"/>
                <a:cs typeface="Times New Roman" panose="02020603050405020304" pitchFamily="18" charset="0"/>
              </a:rPr>
              <a:t> Sie den Stadtplan von 1572. Was sehen Sie?</a:t>
            </a:r>
          </a:p>
        </p:txBody>
      </p:sp>
      <p:pic>
        <p:nvPicPr>
          <p:cNvPr id="9" name="Inhaltsplatzhalter 6" descr="Eine handgemalte Stadtansicht vom mittelalterlichen Frankfurt aus der Vogelperspektive.">
            <a:extLst>
              <a:ext uri="{FF2B5EF4-FFF2-40B4-BE49-F238E27FC236}">
                <a16:creationId xmlns:a16="http://schemas.microsoft.com/office/drawing/2014/main" id="{7C75B4D0-C699-5F0E-B4A9-52AC8D0D7DA1}"/>
              </a:ext>
            </a:extLst>
          </p:cNvPr>
          <p:cNvPicPr>
            <a:picLocks noGrp="1" noChangeAspect="1"/>
          </p:cNvPicPr>
          <p:nvPr>
            <p:ph sz="half" idx="2"/>
          </p:nvPr>
        </p:nvPicPr>
        <p:blipFill>
          <a:blip r:embed="rId2" cstate="hqprint">
            <a:extLst>
              <a:ext uri="{28A0092B-C50C-407E-A947-70E740481C1C}">
                <a14:useLocalDpi xmlns:a14="http://schemas.microsoft.com/office/drawing/2010/main" val="0"/>
              </a:ext>
            </a:extLst>
          </a:blip>
          <a:stretch>
            <a:fillRect/>
          </a:stretch>
        </p:blipFill>
        <p:spPr>
          <a:xfrm>
            <a:off x="6096000" y="1781851"/>
            <a:ext cx="5584640" cy="3821281"/>
          </a:xfrm>
        </p:spPr>
      </p:pic>
      <p:sp>
        <p:nvSpPr>
          <p:cNvPr id="10" name="Textfeld 9">
            <a:extLst>
              <a:ext uri="{FF2B5EF4-FFF2-40B4-BE49-F238E27FC236}">
                <a16:creationId xmlns:a16="http://schemas.microsoft.com/office/drawing/2014/main" id="{B84810B4-4776-1098-B666-6F6F44C62123}"/>
              </a:ext>
            </a:extLst>
          </p:cNvPr>
          <p:cNvSpPr txBox="1"/>
          <p:nvPr/>
        </p:nvSpPr>
        <p:spPr>
          <a:xfrm>
            <a:off x="6096000" y="5632693"/>
            <a:ext cx="4137498" cy="257443"/>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Bild 2. Lizenzangabe auf Folie 26.</a:t>
            </a:r>
          </a:p>
        </p:txBody>
      </p:sp>
      <p:sp>
        <p:nvSpPr>
          <p:cNvPr id="4" name="Foliennummernplatzhalter 3">
            <a:extLst>
              <a:ext uri="{FF2B5EF4-FFF2-40B4-BE49-F238E27FC236}">
                <a16:creationId xmlns:a16="http://schemas.microsoft.com/office/drawing/2014/main" id="{C23400F4-7EAA-F7FF-C8A8-0523EFA2B291}"/>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6</a:t>
            </a:fld>
            <a:endParaRPr lang="de-DE" dirty="0">
              <a:latin typeface="Libre Baskerville" panose="02000000000000000000" pitchFamily="50" charset="0"/>
            </a:endParaRPr>
          </a:p>
        </p:txBody>
      </p:sp>
    </p:spTree>
    <p:extLst>
      <p:ext uri="{BB962C8B-B14F-4D97-AF65-F5344CB8AC3E}">
        <p14:creationId xmlns:p14="http://schemas.microsoft.com/office/powerpoint/2010/main" val="3803459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e handgemalte Stadtansicht vom mittelalterlichen Frankfurt aus der Vogelperspektive. Die Judengasse und der Römer sind markiert.">
            <a:extLst>
              <a:ext uri="{FF2B5EF4-FFF2-40B4-BE49-F238E27FC236}">
                <a16:creationId xmlns:a16="http://schemas.microsoft.com/office/drawing/2014/main" id="{DAE786A7-6977-D6B7-0592-A861C8A563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1830" y="1800"/>
            <a:ext cx="10068339" cy="6854400"/>
          </a:xfrm>
        </p:spPr>
      </p:pic>
      <p:sp>
        <p:nvSpPr>
          <p:cNvPr id="4" name="Textfeld 3">
            <a:extLst>
              <a:ext uri="{FF2B5EF4-FFF2-40B4-BE49-F238E27FC236}">
                <a16:creationId xmlns:a16="http://schemas.microsoft.com/office/drawing/2014/main" id="{46FD25D9-7739-0A16-3149-92EEA1C53A2C}"/>
              </a:ext>
              <a:ext uri="{C183D7F6-B498-43B3-948B-1728B52AA6E4}">
                <adec:decorative xmlns:adec="http://schemas.microsoft.com/office/drawing/2017/decorative" xmlns="" val="1"/>
              </a:ext>
            </a:extLst>
          </p:cNvPr>
          <p:cNvSpPr txBox="1"/>
          <p:nvPr/>
        </p:nvSpPr>
        <p:spPr>
          <a:xfrm>
            <a:off x="8220635" y="1200246"/>
            <a:ext cx="1479829"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Judengasse</a:t>
            </a:r>
          </a:p>
        </p:txBody>
      </p:sp>
      <p:sp>
        <p:nvSpPr>
          <p:cNvPr id="7" name="Ellipse 6">
            <a:extLst>
              <a:ext uri="{FF2B5EF4-FFF2-40B4-BE49-F238E27FC236}">
                <a16:creationId xmlns:a16="http://schemas.microsoft.com/office/drawing/2014/main" id="{229138A4-0D9C-6911-5342-4BD3119DE6DD}"/>
              </a:ext>
              <a:ext uri="{C183D7F6-B498-43B3-948B-1728B52AA6E4}">
                <adec:decorative xmlns:adec="http://schemas.microsoft.com/office/drawing/2017/decorative" xmlns="" val="1"/>
              </a:ext>
            </a:extLst>
          </p:cNvPr>
          <p:cNvSpPr/>
          <p:nvPr/>
        </p:nvSpPr>
        <p:spPr>
          <a:xfrm rot="21444905">
            <a:off x="6320118" y="1568824"/>
            <a:ext cx="2196352" cy="6710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6" name="Textfeld 5">
            <a:extLst>
              <a:ext uri="{FF2B5EF4-FFF2-40B4-BE49-F238E27FC236}">
                <a16:creationId xmlns:a16="http://schemas.microsoft.com/office/drawing/2014/main" id="{05DDF8AC-C794-BA27-1877-7C01C6306C25}"/>
              </a:ext>
              <a:ext uri="{C183D7F6-B498-43B3-948B-1728B52AA6E4}">
                <adec:decorative xmlns:adec="http://schemas.microsoft.com/office/drawing/2017/decorative" xmlns="" val="1"/>
              </a:ext>
            </a:extLst>
          </p:cNvPr>
          <p:cNvSpPr txBox="1"/>
          <p:nvPr/>
        </p:nvSpPr>
        <p:spPr>
          <a:xfrm>
            <a:off x="6992469" y="4875221"/>
            <a:ext cx="1006301"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Römer</a:t>
            </a:r>
          </a:p>
        </p:txBody>
      </p:sp>
      <p:sp>
        <p:nvSpPr>
          <p:cNvPr id="9" name="Ellipse 8">
            <a:extLst>
              <a:ext uri="{FF2B5EF4-FFF2-40B4-BE49-F238E27FC236}">
                <a16:creationId xmlns:a16="http://schemas.microsoft.com/office/drawing/2014/main" id="{16B23A02-015C-7BAC-057F-69F876FD981E}"/>
              </a:ext>
              <a:ext uri="{C183D7F6-B498-43B3-948B-1728B52AA6E4}">
                <adec:decorative xmlns:adec="http://schemas.microsoft.com/office/drawing/2017/decorative" xmlns="" val="1"/>
              </a:ext>
            </a:extLst>
          </p:cNvPr>
          <p:cNvSpPr/>
          <p:nvPr/>
        </p:nvSpPr>
        <p:spPr>
          <a:xfrm>
            <a:off x="5912222" y="3979640"/>
            <a:ext cx="1080247" cy="108024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2" name="Textfeld 1">
            <a:extLst>
              <a:ext uri="{FF2B5EF4-FFF2-40B4-BE49-F238E27FC236}">
                <a16:creationId xmlns:a16="http://schemas.microsoft.com/office/drawing/2014/main" id="{9DCDDB41-406D-F20E-6586-DD4D72538F80}"/>
              </a:ext>
            </a:extLst>
          </p:cNvPr>
          <p:cNvSpPr txBox="1"/>
          <p:nvPr/>
        </p:nvSpPr>
        <p:spPr>
          <a:xfrm>
            <a:off x="11130169" y="0"/>
            <a:ext cx="1061831" cy="794064"/>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Bild 3. Lizenzangabe auf Folie 26.</a:t>
            </a:r>
          </a:p>
        </p:txBody>
      </p:sp>
      <p:sp>
        <p:nvSpPr>
          <p:cNvPr id="3" name="Foliennummernplatzhalter 2">
            <a:extLst>
              <a:ext uri="{FF2B5EF4-FFF2-40B4-BE49-F238E27FC236}">
                <a16:creationId xmlns:a16="http://schemas.microsoft.com/office/drawing/2014/main" id="{CC327286-D7CA-1DFC-6246-C175A90C4E54}"/>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7</a:t>
            </a:fld>
            <a:endParaRPr lang="de-DE" dirty="0">
              <a:latin typeface="Libre Baskerville" panose="02000000000000000000" pitchFamily="50" charset="0"/>
            </a:endParaRPr>
          </a:p>
        </p:txBody>
      </p:sp>
    </p:spTree>
    <p:extLst>
      <p:ext uri="{BB962C8B-B14F-4D97-AF65-F5344CB8AC3E}">
        <p14:creationId xmlns:p14="http://schemas.microsoft.com/office/powerpoint/2010/main" val="1241546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e handgemalte Stadtansicht vom mittelalterlichen Frankfurt aus der Vogelperspektive. Markiert sind die verschiedenen Bereiche der Stadt: Die Altstadt mit Niederstadt im Westen sowie Nördlicher, Südlicher und Östlicher Oberstadt. Im Norden erstreckt sich die Neustadt.">
            <a:extLst>
              <a:ext uri="{FF2B5EF4-FFF2-40B4-BE49-F238E27FC236}">
                <a16:creationId xmlns:a16="http://schemas.microsoft.com/office/drawing/2014/main" id="{DAE786A7-6977-D6B7-0592-A861C8A563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1830" y="1800"/>
            <a:ext cx="10068339" cy="6854400"/>
          </a:xfrm>
        </p:spPr>
      </p:pic>
      <p:sp>
        <p:nvSpPr>
          <p:cNvPr id="8" name="Textfeld 7">
            <a:extLst>
              <a:ext uri="{FF2B5EF4-FFF2-40B4-BE49-F238E27FC236}">
                <a16:creationId xmlns:a16="http://schemas.microsoft.com/office/drawing/2014/main" id="{E8161207-CC71-B412-FE8C-8BD6BC91CDAD}"/>
              </a:ext>
              <a:ext uri="{C183D7F6-B498-43B3-948B-1728B52AA6E4}">
                <adec:decorative xmlns:adec="http://schemas.microsoft.com/office/drawing/2017/decorative" xmlns="" val="1"/>
              </a:ext>
            </a:extLst>
          </p:cNvPr>
          <p:cNvSpPr txBox="1"/>
          <p:nvPr/>
        </p:nvSpPr>
        <p:spPr>
          <a:xfrm>
            <a:off x="4471765" y="2114550"/>
            <a:ext cx="1234377"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Neustadt</a:t>
            </a:r>
          </a:p>
        </p:txBody>
      </p:sp>
      <p:sp>
        <p:nvSpPr>
          <p:cNvPr id="11" name="Freihandform: Form 10">
            <a:extLst>
              <a:ext uri="{FF2B5EF4-FFF2-40B4-BE49-F238E27FC236}">
                <a16:creationId xmlns:a16="http://schemas.microsoft.com/office/drawing/2014/main" id="{5A53E6F4-F485-EFF9-9D58-3F7E9C0F6C0C}"/>
              </a:ext>
              <a:ext uri="{C183D7F6-B498-43B3-948B-1728B52AA6E4}">
                <adec:decorative xmlns:adec="http://schemas.microsoft.com/office/drawing/2017/decorative" xmlns="" val="1"/>
              </a:ext>
            </a:extLst>
          </p:cNvPr>
          <p:cNvSpPr/>
          <p:nvPr/>
        </p:nvSpPr>
        <p:spPr>
          <a:xfrm>
            <a:off x="4962525" y="2114550"/>
            <a:ext cx="3038475" cy="2028825"/>
          </a:xfrm>
          <a:custGeom>
            <a:avLst/>
            <a:gdLst>
              <a:gd name="connsiteX0" fmla="*/ 2133600 w 3038475"/>
              <a:gd name="connsiteY0" fmla="*/ 1685925 h 2028825"/>
              <a:gd name="connsiteX1" fmla="*/ 2133600 w 3038475"/>
              <a:gd name="connsiteY1" fmla="*/ 1685925 h 2028825"/>
              <a:gd name="connsiteX2" fmla="*/ 2266950 w 3038475"/>
              <a:gd name="connsiteY2" fmla="*/ 1562100 h 2028825"/>
              <a:gd name="connsiteX3" fmla="*/ 2333625 w 3038475"/>
              <a:gd name="connsiteY3" fmla="*/ 1495425 h 2028825"/>
              <a:gd name="connsiteX4" fmla="*/ 2428875 w 3038475"/>
              <a:gd name="connsiteY4" fmla="*/ 1381125 h 2028825"/>
              <a:gd name="connsiteX5" fmla="*/ 2457450 w 3038475"/>
              <a:gd name="connsiteY5" fmla="*/ 1362075 h 2028825"/>
              <a:gd name="connsiteX6" fmla="*/ 2628900 w 3038475"/>
              <a:gd name="connsiteY6" fmla="*/ 1238250 h 2028825"/>
              <a:gd name="connsiteX7" fmla="*/ 2676525 w 3038475"/>
              <a:gd name="connsiteY7" fmla="*/ 1209675 h 2028825"/>
              <a:gd name="connsiteX8" fmla="*/ 2733675 w 3038475"/>
              <a:gd name="connsiteY8" fmla="*/ 1143000 h 2028825"/>
              <a:gd name="connsiteX9" fmla="*/ 2771775 w 3038475"/>
              <a:gd name="connsiteY9" fmla="*/ 1095375 h 2028825"/>
              <a:gd name="connsiteX10" fmla="*/ 2828925 w 3038475"/>
              <a:gd name="connsiteY10" fmla="*/ 1057275 h 2028825"/>
              <a:gd name="connsiteX11" fmla="*/ 2886075 w 3038475"/>
              <a:gd name="connsiteY11" fmla="*/ 981075 h 2028825"/>
              <a:gd name="connsiteX12" fmla="*/ 2914650 w 3038475"/>
              <a:gd name="connsiteY12" fmla="*/ 942975 h 2028825"/>
              <a:gd name="connsiteX13" fmla="*/ 2933700 w 3038475"/>
              <a:gd name="connsiteY13" fmla="*/ 866775 h 2028825"/>
              <a:gd name="connsiteX14" fmla="*/ 2971800 w 3038475"/>
              <a:gd name="connsiteY14" fmla="*/ 809625 h 2028825"/>
              <a:gd name="connsiteX15" fmla="*/ 2990850 w 3038475"/>
              <a:gd name="connsiteY15" fmla="*/ 781050 h 2028825"/>
              <a:gd name="connsiteX16" fmla="*/ 3038475 w 3038475"/>
              <a:gd name="connsiteY16" fmla="*/ 723900 h 2028825"/>
              <a:gd name="connsiteX17" fmla="*/ 3000375 w 3038475"/>
              <a:gd name="connsiteY17" fmla="*/ 695325 h 2028825"/>
              <a:gd name="connsiteX18" fmla="*/ 2905125 w 3038475"/>
              <a:gd name="connsiteY18" fmla="*/ 666750 h 2028825"/>
              <a:gd name="connsiteX19" fmla="*/ 2838450 w 3038475"/>
              <a:gd name="connsiteY19" fmla="*/ 638175 h 2028825"/>
              <a:gd name="connsiteX20" fmla="*/ 2724150 w 3038475"/>
              <a:gd name="connsiteY20" fmla="*/ 581025 h 2028825"/>
              <a:gd name="connsiteX21" fmla="*/ 2619375 w 3038475"/>
              <a:gd name="connsiteY21" fmla="*/ 552450 h 2028825"/>
              <a:gd name="connsiteX22" fmla="*/ 2543175 w 3038475"/>
              <a:gd name="connsiteY22" fmla="*/ 504825 h 2028825"/>
              <a:gd name="connsiteX23" fmla="*/ 2428875 w 3038475"/>
              <a:gd name="connsiteY23" fmla="*/ 466725 h 2028825"/>
              <a:gd name="connsiteX24" fmla="*/ 2286000 w 3038475"/>
              <a:gd name="connsiteY24" fmla="*/ 390525 h 2028825"/>
              <a:gd name="connsiteX25" fmla="*/ 2238375 w 3038475"/>
              <a:gd name="connsiteY25" fmla="*/ 371475 h 2028825"/>
              <a:gd name="connsiteX26" fmla="*/ 2143125 w 3038475"/>
              <a:gd name="connsiteY26" fmla="*/ 295275 h 2028825"/>
              <a:gd name="connsiteX27" fmla="*/ 2105025 w 3038475"/>
              <a:gd name="connsiteY27" fmla="*/ 266700 h 2028825"/>
              <a:gd name="connsiteX28" fmla="*/ 2057400 w 3038475"/>
              <a:gd name="connsiteY28" fmla="*/ 238125 h 2028825"/>
              <a:gd name="connsiteX29" fmla="*/ 2019300 w 3038475"/>
              <a:gd name="connsiteY29" fmla="*/ 219075 h 2028825"/>
              <a:gd name="connsiteX30" fmla="*/ 1933575 w 3038475"/>
              <a:gd name="connsiteY30" fmla="*/ 152400 h 2028825"/>
              <a:gd name="connsiteX31" fmla="*/ 1885950 w 3038475"/>
              <a:gd name="connsiteY31" fmla="*/ 123825 h 2028825"/>
              <a:gd name="connsiteX32" fmla="*/ 1857375 w 3038475"/>
              <a:gd name="connsiteY32" fmla="*/ 95250 h 2028825"/>
              <a:gd name="connsiteX33" fmla="*/ 1809750 w 3038475"/>
              <a:gd name="connsiteY33" fmla="*/ 85725 h 2028825"/>
              <a:gd name="connsiteX34" fmla="*/ 1733550 w 3038475"/>
              <a:gd name="connsiteY34" fmla="*/ 47625 h 2028825"/>
              <a:gd name="connsiteX35" fmla="*/ 1666875 w 3038475"/>
              <a:gd name="connsiteY35" fmla="*/ 38100 h 2028825"/>
              <a:gd name="connsiteX36" fmla="*/ 1590675 w 3038475"/>
              <a:gd name="connsiteY36" fmla="*/ 9525 h 2028825"/>
              <a:gd name="connsiteX37" fmla="*/ 1552575 w 3038475"/>
              <a:gd name="connsiteY37" fmla="*/ 0 h 2028825"/>
              <a:gd name="connsiteX38" fmla="*/ 1228725 w 3038475"/>
              <a:gd name="connsiteY38" fmla="*/ 180975 h 2028825"/>
              <a:gd name="connsiteX39" fmla="*/ 1066800 w 3038475"/>
              <a:gd name="connsiteY39" fmla="*/ 304800 h 2028825"/>
              <a:gd name="connsiteX40" fmla="*/ 971550 w 3038475"/>
              <a:gd name="connsiteY40" fmla="*/ 381000 h 2028825"/>
              <a:gd name="connsiteX41" fmla="*/ 895350 w 3038475"/>
              <a:gd name="connsiteY41" fmla="*/ 438150 h 2028825"/>
              <a:gd name="connsiteX42" fmla="*/ 847725 w 3038475"/>
              <a:gd name="connsiteY42" fmla="*/ 466725 h 2028825"/>
              <a:gd name="connsiteX43" fmla="*/ 809625 w 3038475"/>
              <a:gd name="connsiteY43" fmla="*/ 504825 h 2028825"/>
              <a:gd name="connsiteX44" fmla="*/ 666750 w 3038475"/>
              <a:gd name="connsiteY44" fmla="*/ 590550 h 2028825"/>
              <a:gd name="connsiteX45" fmla="*/ 466725 w 3038475"/>
              <a:gd name="connsiteY45" fmla="*/ 704850 h 2028825"/>
              <a:gd name="connsiteX46" fmla="*/ 409575 w 3038475"/>
              <a:gd name="connsiteY46" fmla="*/ 733425 h 2028825"/>
              <a:gd name="connsiteX47" fmla="*/ 352425 w 3038475"/>
              <a:gd name="connsiteY47" fmla="*/ 771525 h 2028825"/>
              <a:gd name="connsiteX48" fmla="*/ 238125 w 3038475"/>
              <a:gd name="connsiteY48" fmla="*/ 819150 h 2028825"/>
              <a:gd name="connsiteX49" fmla="*/ 133350 w 3038475"/>
              <a:gd name="connsiteY49" fmla="*/ 895350 h 2028825"/>
              <a:gd name="connsiteX50" fmla="*/ 76200 w 3038475"/>
              <a:gd name="connsiteY50" fmla="*/ 981075 h 2028825"/>
              <a:gd name="connsiteX51" fmla="*/ 47625 w 3038475"/>
              <a:gd name="connsiteY51" fmla="*/ 1009650 h 2028825"/>
              <a:gd name="connsiteX52" fmla="*/ 9525 w 3038475"/>
              <a:gd name="connsiteY52" fmla="*/ 1057275 h 2028825"/>
              <a:gd name="connsiteX53" fmla="*/ 0 w 3038475"/>
              <a:gd name="connsiteY53" fmla="*/ 1095375 h 2028825"/>
              <a:gd name="connsiteX54" fmla="*/ 57150 w 3038475"/>
              <a:gd name="connsiteY54" fmla="*/ 1181100 h 2028825"/>
              <a:gd name="connsiteX55" fmla="*/ 85725 w 3038475"/>
              <a:gd name="connsiteY55" fmla="*/ 1219200 h 2028825"/>
              <a:gd name="connsiteX56" fmla="*/ 104775 w 3038475"/>
              <a:gd name="connsiteY56" fmla="*/ 1247775 h 2028825"/>
              <a:gd name="connsiteX57" fmla="*/ 152400 w 3038475"/>
              <a:gd name="connsiteY57" fmla="*/ 1276350 h 2028825"/>
              <a:gd name="connsiteX58" fmla="*/ 190500 w 3038475"/>
              <a:gd name="connsiteY58" fmla="*/ 1314450 h 2028825"/>
              <a:gd name="connsiteX59" fmla="*/ 247650 w 3038475"/>
              <a:gd name="connsiteY59" fmla="*/ 1362075 h 2028825"/>
              <a:gd name="connsiteX60" fmla="*/ 323850 w 3038475"/>
              <a:gd name="connsiteY60" fmla="*/ 1438275 h 2028825"/>
              <a:gd name="connsiteX61" fmla="*/ 438150 w 3038475"/>
              <a:gd name="connsiteY61" fmla="*/ 1504950 h 2028825"/>
              <a:gd name="connsiteX62" fmla="*/ 590550 w 3038475"/>
              <a:gd name="connsiteY62" fmla="*/ 1590675 h 2028825"/>
              <a:gd name="connsiteX63" fmla="*/ 638175 w 3038475"/>
              <a:gd name="connsiteY63" fmla="*/ 1600200 h 2028825"/>
              <a:gd name="connsiteX64" fmla="*/ 828675 w 3038475"/>
              <a:gd name="connsiteY64" fmla="*/ 1676400 h 2028825"/>
              <a:gd name="connsiteX65" fmla="*/ 904875 w 3038475"/>
              <a:gd name="connsiteY65" fmla="*/ 1695450 h 2028825"/>
              <a:gd name="connsiteX66" fmla="*/ 1019175 w 3038475"/>
              <a:gd name="connsiteY66" fmla="*/ 1743075 h 2028825"/>
              <a:gd name="connsiteX67" fmla="*/ 1152525 w 3038475"/>
              <a:gd name="connsiteY67" fmla="*/ 1781175 h 2028825"/>
              <a:gd name="connsiteX68" fmla="*/ 1247775 w 3038475"/>
              <a:gd name="connsiteY68" fmla="*/ 1809750 h 2028825"/>
              <a:gd name="connsiteX69" fmla="*/ 1333500 w 3038475"/>
              <a:gd name="connsiteY69" fmla="*/ 1838325 h 2028825"/>
              <a:gd name="connsiteX70" fmla="*/ 1409700 w 3038475"/>
              <a:gd name="connsiteY70" fmla="*/ 1876425 h 2028825"/>
              <a:gd name="connsiteX71" fmla="*/ 1447800 w 3038475"/>
              <a:gd name="connsiteY71" fmla="*/ 1895475 h 2028825"/>
              <a:gd name="connsiteX72" fmla="*/ 1485900 w 3038475"/>
              <a:gd name="connsiteY72" fmla="*/ 1914525 h 2028825"/>
              <a:gd name="connsiteX73" fmla="*/ 1514475 w 3038475"/>
              <a:gd name="connsiteY73" fmla="*/ 1924050 h 2028825"/>
              <a:gd name="connsiteX74" fmla="*/ 1543050 w 3038475"/>
              <a:gd name="connsiteY74" fmla="*/ 1962150 h 2028825"/>
              <a:gd name="connsiteX75" fmla="*/ 1628775 w 3038475"/>
              <a:gd name="connsiteY75" fmla="*/ 2009775 h 2028825"/>
              <a:gd name="connsiteX76" fmla="*/ 1657350 w 3038475"/>
              <a:gd name="connsiteY76" fmla="*/ 2028825 h 2028825"/>
              <a:gd name="connsiteX77" fmla="*/ 1790700 w 3038475"/>
              <a:gd name="connsiteY77" fmla="*/ 1990725 h 2028825"/>
              <a:gd name="connsiteX78" fmla="*/ 1857375 w 3038475"/>
              <a:gd name="connsiteY78" fmla="*/ 1933575 h 2028825"/>
              <a:gd name="connsiteX79" fmla="*/ 1933575 w 3038475"/>
              <a:gd name="connsiteY79" fmla="*/ 1876425 h 2028825"/>
              <a:gd name="connsiteX80" fmla="*/ 2066925 w 3038475"/>
              <a:gd name="connsiteY80" fmla="*/ 1743075 h 2028825"/>
              <a:gd name="connsiteX81" fmla="*/ 2124075 w 3038475"/>
              <a:gd name="connsiteY81" fmla="*/ 1695450 h 2028825"/>
              <a:gd name="connsiteX82" fmla="*/ 2228850 w 3038475"/>
              <a:gd name="connsiteY82" fmla="*/ 1590675 h 2028825"/>
              <a:gd name="connsiteX83" fmla="*/ 2305050 w 3038475"/>
              <a:gd name="connsiteY83" fmla="*/ 1504950 h 202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038475" h="2028825">
                <a:moveTo>
                  <a:pt x="2133600" y="1685925"/>
                </a:moveTo>
                <a:lnTo>
                  <a:pt x="2133600" y="1685925"/>
                </a:lnTo>
                <a:cubicBezTo>
                  <a:pt x="2314178" y="1541463"/>
                  <a:pt x="2168723" y="1669256"/>
                  <a:pt x="2266950" y="1562100"/>
                </a:cubicBezTo>
                <a:cubicBezTo>
                  <a:pt x="2288189" y="1538931"/>
                  <a:pt x="2314328" y="1520235"/>
                  <a:pt x="2333625" y="1495425"/>
                </a:cubicBezTo>
                <a:cubicBezTo>
                  <a:pt x="2354934" y="1468028"/>
                  <a:pt x="2394661" y="1409637"/>
                  <a:pt x="2428875" y="1381125"/>
                </a:cubicBezTo>
                <a:cubicBezTo>
                  <a:pt x="2437669" y="1373796"/>
                  <a:pt x="2448192" y="1368808"/>
                  <a:pt x="2457450" y="1362075"/>
                </a:cubicBezTo>
                <a:cubicBezTo>
                  <a:pt x="2505745" y="1326951"/>
                  <a:pt x="2579548" y="1267861"/>
                  <a:pt x="2628900" y="1238250"/>
                </a:cubicBezTo>
                <a:lnTo>
                  <a:pt x="2676525" y="1209675"/>
                </a:lnTo>
                <a:cubicBezTo>
                  <a:pt x="2748361" y="1113894"/>
                  <a:pt x="2664024" y="1222601"/>
                  <a:pt x="2733675" y="1143000"/>
                </a:cubicBezTo>
                <a:cubicBezTo>
                  <a:pt x="2747062" y="1127700"/>
                  <a:pt x="2756664" y="1108975"/>
                  <a:pt x="2771775" y="1095375"/>
                </a:cubicBezTo>
                <a:cubicBezTo>
                  <a:pt x="2788793" y="1080059"/>
                  <a:pt x="2811907" y="1072591"/>
                  <a:pt x="2828925" y="1057275"/>
                </a:cubicBezTo>
                <a:cubicBezTo>
                  <a:pt x="2853272" y="1035363"/>
                  <a:pt x="2867519" y="1007053"/>
                  <a:pt x="2886075" y="981075"/>
                </a:cubicBezTo>
                <a:cubicBezTo>
                  <a:pt x="2895302" y="968157"/>
                  <a:pt x="2905125" y="955675"/>
                  <a:pt x="2914650" y="942975"/>
                </a:cubicBezTo>
                <a:cubicBezTo>
                  <a:pt x="2917289" y="929780"/>
                  <a:pt x="2924547" y="883250"/>
                  <a:pt x="2933700" y="866775"/>
                </a:cubicBezTo>
                <a:cubicBezTo>
                  <a:pt x="2944819" y="846761"/>
                  <a:pt x="2959100" y="828675"/>
                  <a:pt x="2971800" y="809625"/>
                </a:cubicBezTo>
                <a:cubicBezTo>
                  <a:pt x="2978150" y="800100"/>
                  <a:pt x="2982755" y="789145"/>
                  <a:pt x="2990850" y="781050"/>
                </a:cubicBezTo>
                <a:cubicBezTo>
                  <a:pt x="3027520" y="744380"/>
                  <a:pt x="3011953" y="763683"/>
                  <a:pt x="3038475" y="723900"/>
                </a:cubicBezTo>
                <a:cubicBezTo>
                  <a:pt x="3025775" y="714375"/>
                  <a:pt x="3014252" y="703035"/>
                  <a:pt x="3000375" y="695325"/>
                </a:cubicBezTo>
                <a:cubicBezTo>
                  <a:pt x="2965131" y="675745"/>
                  <a:pt x="2943560" y="674437"/>
                  <a:pt x="2905125" y="666750"/>
                </a:cubicBezTo>
                <a:cubicBezTo>
                  <a:pt x="2882900" y="657225"/>
                  <a:pt x="2860302" y="648526"/>
                  <a:pt x="2838450" y="638175"/>
                </a:cubicBezTo>
                <a:cubicBezTo>
                  <a:pt x="2799953" y="619940"/>
                  <a:pt x="2765475" y="591356"/>
                  <a:pt x="2724150" y="581025"/>
                </a:cubicBezTo>
                <a:cubicBezTo>
                  <a:pt x="2694408" y="573589"/>
                  <a:pt x="2644286" y="561509"/>
                  <a:pt x="2619375" y="552450"/>
                </a:cubicBezTo>
                <a:cubicBezTo>
                  <a:pt x="2538273" y="522958"/>
                  <a:pt x="2624837" y="545656"/>
                  <a:pt x="2543175" y="504825"/>
                </a:cubicBezTo>
                <a:cubicBezTo>
                  <a:pt x="2498946" y="482711"/>
                  <a:pt x="2471949" y="477493"/>
                  <a:pt x="2428875" y="466725"/>
                </a:cubicBezTo>
                <a:cubicBezTo>
                  <a:pt x="2365389" y="428633"/>
                  <a:pt x="2369857" y="429658"/>
                  <a:pt x="2286000" y="390525"/>
                </a:cubicBezTo>
                <a:cubicBezTo>
                  <a:pt x="2270506" y="383295"/>
                  <a:pt x="2252601" y="380959"/>
                  <a:pt x="2238375" y="371475"/>
                </a:cubicBezTo>
                <a:cubicBezTo>
                  <a:pt x="2204544" y="348921"/>
                  <a:pt x="2175097" y="320396"/>
                  <a:pt x="2143125" y="295275"/>
                </a:cubicBezTo>
                <a:cubicBezTo>
                  <a:pt x="2130642" y="285467"/>
                  <a:pt x="2118638" y="274868"/>
                  <a:pt x="2105025" y="266700"/>
                </a:cubicBezTo>
                <a:cubicBezTo>
                  <a:pt x="2089150" y="257175"/>
                  <a:pt x="2073584" y="247116"/>
                  <a:pt x="2057400" y="238125"/>
                </a:cubicBezTo>
                <a:cubicBezTo>
                  <a:pt x="2044988" y="231229"/>
                  <a:pt x="2030974" y="227157"/>
                  <a:pt x="2019300" y="219075"/>
                </a:cubicBezTo>
                <a:cubicBezTo>
                  <a:pt x="1989536" y="198469"/>
                  <a:pt x="1964617" y="171025"/>
                  <a:pt x="1933575" y="152400"/>
                </a:cubicBezTo>
                <a:cubicBezTo>
                  <a:pt x="1917700" y="142875"/>
                  <a:pt x="1900761" y="134933"/>
                  <a:pt x="1885950" y="123825"/>
                </a:cubicBezTo>
                <a:cubicBezTo>
                  <a:pt x="1875174" y="115743"/>
                  <a:pt x="1869423" y="101274"/>
                  <a:pt x="1857375" y="95250"/>
                </a:cubicBezTo>
                <a:cubicBezTo>
                  <a:pt x="1842895" y="88010"/>
                  <a:pt x="1825625" y="88900"/>
                  <a:pt x="1809750" y="85725"/>
                </a:cubicBezTo>
                <a:cubicBezTo>
                  <a:pt x="1780990" y="66551"/>
                  <a:pt x="1770832" y="56946"/>
                  <a:pt x="1733550" y="47625"/>
                </a:cubicBezTo>
                <a:cubicBezTo>
                  <a:pt x="1711770" y="42180"/>
                  <a:pt x="1689100" y="41275"/>
                  <a:pt x="1666875" y="38100"/>
                </a:cubicBezTo>
                <a:cubicBezTo>
                  <a:pt x="1641713" y="28035"/>
                  <a:pt x="1616806" y="16991"/>
                  <a:pt x="1590675" y="9525"/>
                </a:cubicBezTo>
                <a:cubicBezTo>
                  <a:pt x="1578088" y="5929"/>
                  <a:pt x="1565275" y="3175"/>
                  <a:pt x="1552575" y="0"/>
                </a:cubicBezTo>
                <a:cubicBezTo>
                  <a:pt x="1450331" y="51122"/>
                  <a:pt x="1316790" y="113631"/>
                  <a:pt x="1228725" y="180975"/>
                </a:cubicBezTo>
                <a:lnTo>
                  <a:pt x="1066800" y="304800"/>
                </a:lnTo>
                <a:cubicBezTo>
                  <a:pt x="1034705" y="329763"/>
                  <a:pt x="1003645" y="356037"/>
                  <a:pt x="971550" y="381000"/>
                </a:cubicBezTo>
                <a:cubicBezTo>
                  <a:pt x="946488" y="400493"/>
                  <a:pt x="922575" y="421815"/>
                  <a:pt x="895350" y="438150"/>
                </a:cubicBezTo>
                <a:cubicBezTo>
                  <a:pt x="879475" y="447675"/>
                  <a:pt x="862338" y="455359"/>
                  <a:pt x="847725" y="466725"/>
                </a:cubicBezTo>
                <a:cubicBezTo>
                  <a:pt x="833548" y="477752"/>
                  <a:pt x="823861" y="493874"/>
                  <a:pt x="809625" y="504825"/>
                </a:cubicBezTo>
                <a:cubicBezTo>
                  <a:pt x="718996" y="574540"/>
                  <a:pt x="746668" y="546151"/>
                  <a:pt x="666750" y="590550"/>
                </a:cubicBezTo>
                <a:cubicBezTo>
                  <a:pt x="599621" y="627844"/>
                  <a:pt x="535411" y="670507"/>
                  <a:pt x="466725" y="704850"/>
                </a:cubicBezTo>
                <a:cubicBezTo>
                  <a:pt x="447675" y="714375"/>
                  <a:pt x="427972" y="722693"/>
                  <a:pt x="409575" y="733425"/>
                </a:cubicBezTo>
                <a:cubicBezTo>
                  <a:pt x="389799" y="744961"/>
                  <a:pt x="372903" y="761286"/>
                  <a:pt x="352425" y="771525"/>
                </a:cubicBezTo>
                <a:cubicBezTo>
                  <a:pt x="315508" y="789984"/>
                  <a:pt x="276225" y="803275"/>
                  <a:pt x="238125" y="819150"/>
                </a:cubicBezTo>
                <a:cubicBezTo>
                  <a:pt x="134736" y="922539"/>
                  <a:pt x="249196" y="818120"/>
                  <a:pt x="133350" y="895350"/>
                </a:cubicBezTo>
                <a:cubicBezTo>
                  <a:pt x="94039" y="921557"/>
                  <a:pt x="103961" y="939433"/>
                  <a:pt x="76200" y="981075"/>
                </a:cubicBezTo>
                <a:cubicBezTo>
                  <a:pt x="68728" y="992283"/>
                  <a:pt x="56495" y="999513"/>
                  <a:pt x="47625" y="1009650"/>
                </a:cubicBezTo>
                <a:cubicBezTo>
                  <a:pt x="34238" y="1024950"/>
                  <a:pt x="22225" y="1041400"/>
                  <a:pt x="9525" y="1057275"/>
                </a:cubicBezTo>
                <a:cubicBezTo>
                  <a:pt x="6350" y="1069975"/>
                  <a:pt x="0" y="1082284"/>
                  <a:pt x="0" y="1095375"/>
                </a:cubicBezTo>
                <a:cubicBezTo>
                  <a:pt x="0" y="1142560"/>
                  <a:pt x="25942" y="1145991"/>
                  <a:pt x="57150" y="1181100"/>
                </a:cubicBezTo>
                <a:cubicBezTo>
                  <a:pt x="67697" y="1192965"/>
                  <a:pt x="76498" y="1206282"/>
                  <a:pt x="85725" y="1219200"/>
                </a:cubicBezTo>
                <a:cubicBezTo>
                  <a:pt x="92379" y="1228515"/>
                  <a:pt x="96083" y="1240325"/>
                  <a:pt x="104775" y="1247775"/>
                </a:cubicBezTo>
                <a:cubicBezTo>
                  <a:pt x="118831" y="1259823"/>
                  <a:pt x="137787" y="1264984"/>
                  <a:pt x="152400" y="1276350"/>
                </a:cubicBezTo>
                <a:cubicBezTo>
                  <a:pt x="166577" y="1287377"/>
                  <a:pt x="177150" y="1302435"/>
                  <a:pt x="190500" y="1314450"/>
                </a:cubicBezTo>
                <a:cubicBezTo>
                  <a:pt x="208932" y="1331039"/>
                  <a:pt x="229479" y="1345201"/>
                  <a:pt x="247650" y="1362075"/>
                </a:cubicBezTo>
                <a:cubicBezTo>
                  <a:pt x="273973" y="1386518"/>
                  <a:pt x="292822" y="1420175"/>
                  <a:pt x="323850" y="1438275"/>
                </a:cubicBezTo>
                <a:cubicBezTo>
                  <a:pt x="361950" y="1460500"/>
                  <a:pt x="401450" y="1480483"/>
                  <a:pt x="438150" y="1504950"/>
                </a:cubicBezTo>
                <a:cubicBezTo>
                  <a:pt x="496845" y="1544080"/>
                  <a:pt x="518220" y="1561743"/>
                  <a:pt x="590550" y="1590675"/>
                </a:cubicBezTo>
                <a:cubicBezTo>
                  <a:pt x="605581" y="1596688"/>
                  <a:pt x="622300" y="1597025"/>
                  <a:pt x="638175" y="1600200"/>
                </a:cubicBezTo>
                <a:cubicBezTo>
                  <a:pt x="722708" y="1642467"/>
                  <a:pt x="708140" y="1638048"/>
                  <a:pt x="828675" y="1676400"/>
                </a:cubicBezTo>
                <a:cubicBezTo>
                  <a:pt x="853624" y="1684338"/>
                  <a:pt x="879701" y="1688257"/>
                  <a:pt x="904875" y="1695450"/>
                </a:cubicBezTo>
                <a:cubicBezTo>
                  <a:pt x="1090165" y="1748390"/>
                  <a:pt x="829583" y="1676718"/>
                  <a:pt x="1019175" y="1743075"/>
                </a:cubicBezTo>
                <a:cubicBezTo>
                  <a:pt x="1062808" y="1758347"/>
                  <a:pt x="1108145" y="1768231"/>
                  <a:pt x="1152525" y="1781175"/>
                </a:cubicBezTo>
                <a:cubicBezTo>
                  <a:pt x="1184347" y="1790456"/>
                  <a:pt x="1216328" y="1799268"/>
                  <a:pt x="1247775" y="1809750"/>
                </a:cubicBezTo>
                <a:cubicBezTo>
                  <a:pt x="1276350" y="1819275"/>
                  <a:pt x="1306559" y="1824855"/>
                  <a:pt x="1333500" y="1838325"/>
                </a:cubicBezTo>
                <a:lnTo>
                  <a:pt x="1409700" y="1876425"/>
                </a:lnTo>
                <a:lnTo>
                  <a:pt x="1447800" y="1895475"/>
                </a:lnTo>
                <a:cubicBezTo>
                  <a:pt x="1460500" y="1901825"/>
                  <a:pt x="1472430" y="1910035"/>
                  <a:pt x="1485900" y="1914525"/>
                </a:cubicBezTo>
                <a:lnTo>
                  <a:pt x="1514475" y="1924050"/>
                </a:lnTo>
                <a:cubicBezTo>
                  <a:pt x="1524000" y="1936750"/>
                  <a:pt x="1531103" y="1951696"/>
                  <a:pt x="1543050" y="1962150"/>
                </a:cubicBezTo>
                <a:cubicBezTo>
                  <a:pt x="1565447" y="1981747"/>
                  <a:pt x="1602804" y="1994934"/>
                  <a:pt x="1628775" y="2009775"/>
                </a:cubicBezTo>
                <a:cubicBezTo>
                  <a:pt x="1638714" y="2015455"/>
                  <a:pt x="1647825" y="2022475"/>
                  <a:pt x="1657350" y="2028825"/>
                </a:cubicBezTo>
                <a:cubicBezTo>
                  <a:pt x="1701800" y="2016125"/>
                  <a:pt x="1748962" y="2010600"/>
                  <a:pt x="1790700" y="1990725"/>
                </a:cubicBezTo>
                <a:cubicBezTo>
                  <a:pt x="1817129" y="1978140"/>
                  <a:pt x="1834517" y="1951861"/>
                  <a:pt x="1857375" y="1933575"/>
                </a:cubicBezTo>
                <a:cubicBezTo>
                  <a:pt x="1882168" y="1913741"/>
                  <a:pt x="1910082" y="1897782"/>
                  <a:pt x="1933575" y="1876425"/>
                </a:cubicBezTo>
                <a:cubicBezTo>
                  <a:pt x="1980089" y="1834140"/>
                  <a:pt x="2018633" y="1783318"/>
                  <a:pt x="2066925" y="1743075"/>
                </a:cubicBezTo>
                <a:cubicBezTo>
                  <a:pt x="2085975" y="1727200"/>
                  <a:pt x="2107255" y="1713671"/>
                  <a:pt x="2124075" y="1695450"/>
                </a:cubicBezTo>
                <a:cubicBezTo>
                  <a:pt x="2227639" y="1583256"/>
                  <a:pt x="2133413" y="1647937"/>
                  <a:pt x="2228850" y="1590675"/>
                </a:cubicBezTo>
                <a:cubicBezTo>
                  <a:pt x="2290260" y="1508795"/>
                  <a:pt x="2257602" y="1528674"/>
                  <a:pt x="2305050" y="1504950"/>
                </a:cubicBezTo>
              </a:path>
            </a:pathLst>
          </a:custGeom>
          <a:solidFill>
            <a:srgbClr val="FFFF00">
              <a:alpha val="4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0" name="Textfeld 9">
            <a:extLst>
              <a:ext uri="{FF2B5EF4-FFF2-40B4-BE49-F238E27FC236}">
                <a16:creationId xmlns:a16="http://schemas.microsoft.com/office/drawing/2014/main" id="{E265FF96-BEC3-C0B9-D76F-2571E3071903}"/>
              </a:ext>
              <a:ext uri="{C183D7F6-B498-43B3-948B-1728B52AA6E4}">
                <adec:decorative xmlns:adec="http://schemas.microsoft.com/office/drawing/2017/decorative" xmlns="" val="1"/>
              </a:ext>
            </a:extLst>
          </p:cNvPr>
          <p:cNvSpPr txBox="1"/>
          <p:nvPr/>
        </p:nvSpPr>
        <p:spPr>
          <a:xfrm>
            <a:off x="5892347" y="2714805"/>
            <a:ext cx="1369414" cy="723916"/>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Nördliche</a:t>
            </a:r>
            <a:br>
              <a:rPr lang="de-DE" dirty="0">
                <a:latin typeface="Libre Baskerville" panose="02000000000000000000" pitchFamily="50" charset="0"/>
              </a:rPr>
            </a:br>
            <a:r>
              <a:rPr lang="de-DE" dirty="0">
                <a:latin typeface="Libre Baskerville" panose="02000000000000000000" pitchFamily="50" charset="0"/>
              </a:rPr>
              <a:t>Oberstadt</a:t>
            </a:r>
          </a:p>
        </p:txBody>
      </p:sp>
      <p:sp>
        <p:nvSpPr>
          <p:cNvPr id="4" name="Freihandform: Form 3">
            <a:extLst>
              <a:ext uri="{FF2B5EF4-FFF2-40B4-BE49-F238E27FC236}">
                <a16:creationId xmlns:a16="http://schemas.microsoft.com/office/drawing/2014/main" id="{021786F1-D9BD-7FC7-BDA2-E16CC4497266}"/>
              </a:ext>
              <a:ext uri="{C183D7F6-B498-43B3-948B-1728B52AA6E4}">
                <adec:decorative xmlns:adec="http://schemas.microsoft.com/office/drawing/2017/decorative" xmlns="" val="1"/>
              </a:ext>
            </a:extLst>
          </p:cNvPr>
          <p:cNvSpPr/>
          <p:nvPr/>
        </p:nvSpPr>
        <p:spPr>
          <a:xfrm>
            <a:off x="6838773" y="2028825"/>
            <a:ext cx="2413911" cy="1066800"/>
          </a:xfrm>
          <a:custGeom>
            <a:avLst/>
            <a:gdLst>
              <a:gd name="connsiteX0" fmla="*/ 2333802 w 2413911"/>
              <a:gd name="connsiteY0" fmla="*/ 1066800 h 1066800"/>
              <a:gd name="connsiteX1" fmla="*/ 2333802 w 2413911"/>
              <a:gd name="connsiteY1" fmla="*/ 1066800 h 1066800"/>
              <a:gd name="connsiteX2" fmla="*/ 2381427 w 2413911"/>
              <a:gd name="connsiteY2" fmla="*/ 971550 h 1066800"/>
              <a:gd name="connsiteX3" fmla="*/ 2410002 w 2413911"/>
              <a:gd name="connsiteY3" fmla="*/ 847725 h 1066800"/>
              <a:gd name="connsiteX4" fmla="*/ 2400477 w 2413911"/>
              <a:gd name="connsiteY4" fmla="*/ 600075 h 1066800"/>
              <a:gd name="connsiteX5" fmla="*/ 2305227 w 2413911"/>
              <a:gd name="connsiteY5" fmla="*/ 523875 h 1066800"/>
              <a:gd name="connsiteX6" fmla="*/ 2143302 w 2413911"/>
              <a:gd name="connsiteY6" fmla="*/ 428625 h 1066800"/>
              <a:gd name="connsiteX7" fmla="*/ 2038527 w 2413911"/>
              <a:gd name="connsiteY7" fmla="*/ 381000 h 1066800"/>
              <a:gd name="connsiteX8" fmla="*/ 1952802 w 2413911"/>
              <a:gd name="connsiteY8" fmla="*/ 333375 h 1066800"/>
              <a:gd name="connsiteX9" fmla="*/ 1876602 w 2413911"/>
              <a:gd name="connsiteY9" fmla="*/ 304800 h 1066800"/>
              <a:gd name="connsiteX10" fmla="*/ 1657527 w 2413911"/>
              <a:gd name="connsiteY10" fmla="*/ 228600 h 1066800"/>
              <a:gd name="connsiteX11" fmla="*/ 1590852 w 2413911"/>
              <a:gd name="connsiteY11" fmla="*/ 200025 h 1066800"/>
              <a:gd name="connsiteX12" fmla="*/ 1276527 w 2413911"/>
              <a:gd name="connsiteY12" fmla="*/ 133350 h 1066800"/>
              <a:gd name="connsiteX13" fmla="*/ 1124127 w 2413911"/>
              <a:gd name="connsiteY13" fmla="*/ 95250 h 1066800"/>
              <a:gd name="connsiteX14" fmla="*/ 886002 w 2413911"/>
              <a:gd name="connsiteY14" fmla="*/ 47625 h 1066800"/>
              <a:gd name="connsiteX15" fmla="*/ 543102 w 2413911"/>
              <a:gd name="connsiteY15" fmla="*/ 0 h 1066800"/>
              <a:gd name="connsiteX16" fmla="*/ 28752 w 2413911"/>
              <a:gd name="connsiteY16" fmla="*/ 19050 h 1066800"/>
              <a:gd name="connsiteX17" fmla="*/ 177 w 2413911"/>
              <a:gd name="connsiteY17" fmla="*/ 57150 h 1066800"/>
              <a:gd name="connsiteX18" fmla="*/ 47802 w 2413911"/>
              <a:gd name="connsiteY18" fmla="*/ 171450 h 1066800"/>
              <a:gd name="connsiteX19" fmla="*/ 95427 w 2413911"/>
              <a:gd name="connsiteY19" fmla="*/ 209550 h 1066800"/>
              <a:gd name="connsiteX20" fmla="*/ 219252 w 2413911"/>
              <a:gd name="connsiteY20" fmla="*/ 266700 h 1066800"/>
              <a:gd name="connsiteX21" fmla="*/ 266877 w 2413911"/>
              <a:gd name="connsiteY21" fmla="*/ 276225 h 1066800"/>
              <a:gd name="connsiteX22" fmla="*/ 304977 w 2413911"/>
              <a:gd name="connsiteY22" fmla="*/ 295275 h 1066800"/>
              <a:gd name="connsiteX23" fmla="*/ 333552 w 2413911"/>
              <a:gd name="connsiteY23" fmla="*/ 304800 h 1066800"/>
              <a:gd name="connsiteX24" fmla="*/ 495477 w 2413911"/>
              <a:gd name="connsiteY24" fmla="*/ 371475 h 1066800"/>
              <a:gd name="connsiteX25" fmla="*/ 590727 w 2413911"/>
              <a:gd name="connsiteY25" fmla="*/ 438150 h 1066800"/>
              <a:gd name="connsiteX26" fmla="*/ 638352 w 2413911"/>
              <a:gd name="connsiteY26" fmla="*/ 476250 h 1066800"/>
              <a:gd name="connsiteX27" fmla="*/ 800277 w 2413911"/>
              <a:gd name="connsiteY27" fmla="*/ 542925 h 1066800"/>
              <a:gd name="connsiteX28" fmla="*/ 1152702 w 2413911"/>
              <a:gd name="connsiteY28" fmla="*/ 666750 h 1066800"/>
              <a:gd name="connsiteX29" fmla="*/ 1428927 w 2413911"/>
              <a:gd name="connsiteY29" fmla="*/ 714375 h 1066800"/>
              <a:gd name="connsiteX30" fmla="*/ 1619427 w 2413911"/>
              <a:gd name="connsiteY30" fmla="*/ 762000 h 1066800"/>
              <a:gd name="connsiteX31" fmla="*/ 1762302 w 2413911"/>
              <a:gd name="connsiteY31" fmla="*/ 790575 h 1066800"/>
              <a:gd name="connsiteX32" fmla="*/ 1895652 w 2413911"/>
              <a:gd name="connsiteY32" fmla="*/ 828675 h 1066800"/>
              <a:gd name="connsiteX33" fmla="*/ 2067102 w 2413911"/>
              <a:gd name="connsiteY33" fmla="*/ 895350 h 1066800"/>
              <a:gd name="connsiteX34" fmla="*/ 2124252 w 2413911"/>
              <a:gd name="connsiteY34" fmla="*/ 933450 h 1066800"/>
              <a:gd name="connsiteX35" fmla="*/ 2190927 w 2413911"/>
              <a:gd name="connsiteY35" fmla="*/ 962025 h 1066800"/>
              <a:gd name="connsiteX36" fmla="*/ 2238552 w 2413911"/>
              <a:gd name="connsiteY36" fmla="*/ 990600 h 1066800"/>
              <a:gd name="connsiteX37" fmla="*/ 2267127 w 2413911"/>
              <a:gd name="connsiteY37" fmla="*/ 1019175 h 1066800"/>
              <a:gd name="connsiteX38" fmla="*/ 2305227 w 2413911"/>
              <a:gd name="connsiteY38" fmla="*/ 1028700 h 1066800"/>
              <a:gd name="connsiteX39" fmla="*/ 2333802 w 2413911"/>
              <a:gd name="connsiteY39" fmla="*/ 106680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413911" h="1066800">
                <a:moveTo>
                  <a:pt x="2333802" y="1066800"/>
                </a:moveTo>
                <a:lnTo>
                  <a:pt x="2333802" y="1066800"/>
                </a:lnTo>
                <a:cubicBezTo>
                  <a:pt x="2349677" y="1035050"/>
                  <a:pt x="2368561" y="1004634"/>
                  <a:pt x="2381427" y="971550"/>
                </a:cubicBezTo>
                <a:cubicBezTo>
                  <a:pt x="2390888" y="947222"/>
                  <a:pt x="2403700" y="879237"/>
                  <a:pt x="2410002" y="847725"/>
                </a:cubicBezTo>
                <a:cubicBezTo>
                  <a:pt x="2406827" y="765175"/>
                  <a:pt x="2425906" y="678675"/>
                  <a:pt x="2400477" y="600075"/>
                </a:cubicBezTo>
                <a:cubicBezTo>
                  <a:pt x="2387961" y="561389"/>
                  <a:pt x="2340273" y="544490"/>
                  <a:pt x="2305227" y="523875"/>
                </a:cubicBezTo>
                <a:cubicBezTo>
                  <a:pt x="2251252" y="492125"/>
                  <a:pt x="2198501" y="458196"/>
                  <a:pt x="2143302" y="428625"/>
                </a:cubicBezTo>
                <a:cubicBezTo>
                  <a:pt x="2109485" y="410509"/>
                  <a:pt x="2072841" y="398157"/>
                  <a:pt x="2038527" y="381000"/>
                </a:cubicBezTo>
                <a:cubicBezTo>
                  <a:pt x="2009289" y="366381"/>
                  <a:pt x="1982379" y="347294"/>
                  <a:pt x="1952802" y="333375"/>
                </a:cubicBezTo>
                <a:cubicBezTo>
                  <a:pt x="1928257" y="321824"/>
                  <a:pt x="1902167" y="313872"/>
                  <a:pt x="1876602" y="304800"/>
                </a:cubicBezTo>
                <a:cubicBezTo>
                  <a:pt x="1803737" y="278945"/>
                  <a:pt x="1728592" y="259056"/>
                  <a:pt x="1657527" y="228600"/>
                </a:cubicBezTo>
                <a:cubicBezTo>
                  <a:pt x="1635302" y="219075"/>
                  <a:pt x="1613984" y="207065"/>
                  <a:pt x="1590852" y="200025"/>
                </a:cubicBezTo>
                <a:cubicBezTo>
                  <a:pt x="1472648" y="164050"/>
                  <a:pt x="1398570" y="154887"/>
                  <a:pt x="1276527" y="133350"/>
                </a:cubicBezTo>
                <a:cubicBezTo>
                  <a:pt x="1200251" y="95212"/>
                  <a:pt x="1262303" y="121569"/>
                  <a:pt x="1124127" y="95250"/>
                </a:cubicBezTo>
                <a:cubicBezTo>
                  <a:pt x="999694" y="71548"/>
                  <a:pt x="1046432" y="70011"/>
                  <a:pt x="886002" y="47625"/>
                </a:cubicBezTo>
                <a:cubicBezTo>
                  <a:pt x="501329" y="-6050"/>
                  <a:pt x="746422" y="45182"/>
                  <a:pt x="543102" y="0"/>
                </a:cubicBezTo>
                <a:cubicBezTo>
                  <a:pt x="371652" y="6350"/>
                  <a:pt x="199377" y="1089"/>
                  <a:pt x="28752" y="19050"/>
                </a:cubicBezTo>
                <a:cubicBezTo>
                  <a:pt x="12964" y="20712"/>
                  <a:pt x="-1792" y="41398"/>
                  <a:pt x="177" y="57150"/>
                </a:cubicBezTo>
                <a:cubicBezTo>
                  <a:pt x="5297" y="98106"/>
                  <a:pt x="25926" y="136449"/>
                  <a:pt x="47802" y="171450"/>
                </a:cubicBezTo>
                <a:cubicBezTo>
                  <a:pt x="58577" y="188690"/>
                  <a:pt x="78113" y="198895"/>
                  <a:pt x="95427" y="209550"/>
                </a:cubicBezTo>
                <a:cubicBezTo>
                  <a:pt x="114480" y="221275"/>
                  <a:pt x="188874" y="257587"/>
                  <a:pt x="219252" y="266700"/>
                </a:cubicBezTo>
                <a:cubicBezTo>
                  <a:pt x="234759" y="271352"/>
                  <a:pt x="251002" y="273050"/>
                  <a:pt x="266877" y="276225"/>
                </a:cubicBezTo>
                <a:cubicBezTo>
                  <a:pt x="279577" y="282575"/>
                  <a:pt x="291926" y="289682"/>
                  <a:pt x="304977" y="295275"/>
                </a:cubicBezTo>
                <a:cubicBezTo>
                  <a:pt x="314205" y="299230"/>
                  <a:pt x="324377" y="300722"/>
                  <a:pt x="333552" y="304800"/>
                </a:cubicBezTo>
                <a:cubicBezTo>
                  <a:pt x="486084" y="372592"/>
                  <a:pt x="262257" y="286668"/>
                  <a:pt x="495477" y="371475"/>
                </a:cubicBezTo>
                <a:cubicBezTo>
                  <a:pt x="629000" y="478293"/>
                  <a:pt x="460611" y="347069"/>
                  <a:pt x="590727" y="438150"/>
                </a:cubicBezTo>
                <a:cubicBezTo>
                  <a:pt x="607382" y="449808"/>
                  <a:pt x="620168" y="467158"/>
                  <a:pt x="638352" y="476250"/>
                </a:cubicBezTo>
                <a:cubicBezTo>
                  <a:pt x="690561" y="502355"/>
                  <a:pt x="746625" y="519931"/>
                  <a:pt x="800277" y="542925"/>
                </a:cubicBezTo>
                <a:cubicBezTo>
                  <a:pt x="935583" y="600913"/>
                  <a:pt x="976667" y="636399"/>
                  <a:pt x="1152702" y="666750"/>
                </a:cubicBezTo>
                <a:cubicBezTo>
                  <a:pt x="1244777" y="682625"/>
                  <a:pt x="1337380" y="695692"/>
                  <a:pt x="1428927" y="714375"/>
                </a:cubicBezTo>
                <a:cubicBezTo>
                  <a:pt x="1493059" y="727463"/>
                  <a:pt x="1555618" y="747415"/>
                  <a:pt x="1619427" y="762000"/>
                </a:cubicBezTo>
                <a:cubicBezTo>
                  <a:pt x="1666774" y="772822"/>
                  <a:pt x="1714978" y="779654"/>
                  <a:pt x="1762302" y="790575"/>
                </a:cubicBezTo>
                <a:cubicBezTo>
                  <a:pt x="1772856" y="793011"/>
                  <a:pt x="1861553" y="815685"/>
                  <a:pt x="1895652" y="828675"/>
                </a:cubicBezTo>
                <a:cubicBezTo>
                  <a:pt x="1952954" y="850504"/>
                  <a:pt x="2016081" y="861336"/>
                  <a:pt x="2067102" y="895350"/>
                </a:cubicBezTo>
                <a:cubicBezTo>
                  <a:pt x="2086152" y="908050"/>
                  <a:pt x="2102532" y="926210"/>
                  <a:pt x="2124252" y="933450"/>
                </a:cubicBezTo>
                <a:cubicBezTo>
                  <a:pt x="2157975" y="944691"/>
                  <a:pt x="2155617" y="942408"/>
                  <a:pt x="2190927" y="962025"/>
                </a:cubicBezTo>
                <a:cubicBezTo>
                  <a:pt x="2207111" y="971016"/>
                  <a:pt x="2223741" y="979492"/>
                  <a:pt x="2238552" y="990600"/>
                </a:cubicBezTo>
                <a:cubicBezTo>
                  <a:pt x="2249328" y="998682"/>
                  <a:pt x="2255431" y="1012492"/>
                  <a:pt x="2267127" y="1019175"/>
                </a:cubicBezTo>
                <a:cubicBezTo>
                  <a:pt x="2278493" y="1025670"/>
                  <a:pt x="2292527" y="1025525"/>
                  <a:pt x="2305227" y="1028700"/>
                </a:cubicBezTo>
                <a:lnTo>
                  <a:pt x="2333802" y="1066800"/>
                </a:lnTo>
                <a:close/>
              </a:path>
            </a:pathLst>
          </a:custGeom>
          <a:solidFill>
            <a:schemeClr val="accent2">
              <a:lumMod val="75000"/>
              <a:alpha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3" name="Textfeld 12">
            <a:extLst>
              <a:ext uri="{FF2B5EF4-FFF2-40B4-BE49-F238E27FC236}">
                <a16:creationId xmlns:a16="http://schemas.microsoft.com/office/drawing/2014/main" id="{4D18B7DD-8843-80B7-ED6A-16BA9CA84710}"/>
              </a:ext>
              <a:ext uri="{C183D7F6-B498-43B3-948B-1728B52AA6E4}">
                <adec:decorative xmlns:adec="http://schemas.microsoft.com/office/drawing/2017/decorative" xmlns="" val="1"/>
              </a:ext>
            </a:extLst>
          </p:cNvPr>
          <p:cNvSpPr txBox="1"/>
          <p:nvPr/>
        </p:nvSpPr>
        <p:spPr>
          <a:xfrm>
            <a:off x="8300675" y="2320409"/>
            <a:ext cx="2400209"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Östliche Oberstadt</a:t>
            </a:r>
          </a:p>
        </p:txBody>
      </p:sp>
      <p:sp>
        <p:nvSpPr>
          <p:cNvPr id="3" name="Freihandform: Form 2">
            <a:extLst>
              <a:ext uri="{FF2B5EF4-FFF2-40B4-BE49-F238E27FC236}">
                <a16:creationId xmlns:a16="http://schemas.microsoft.com/office/drawing/2014/main" id="{6BD7909D-14CE-D349-45D5-099FC683CE3B}"/>
              </a:ext>
              <a:ext uri="{C183D7F6-B498-43B3-948B-1728B52AA6E4}">
                <adec:decorative xmlns:adec="http://schemas.microsoft.com/office/drawing/2017/decorative" xmlns="" val="1"/>
              </a:ext>
            </a:extLst>
          </p:cNvPr>
          <p:cNvSpPr/>
          <p:nvPr/>
        </p:nvSpPr>
        <p:spPr>
          <a:xfrm>
            <a:off x="7086600" y="2828925"/>
            <a:ext cx="2259071" cy="2000250"/>
          </a:xfrm>
          <a:custGeom>
            <a:avLst/>
            <a:gdLst>
              <a:gd name="connsiteX0" fmla="*/ 304800 w 2259071"/>
              <a:gd name="connsiteY0" fmla="*/ 1695450 h 2000250"/>
              <a:gd name="connsiteX1" fmla="*/ 304800 w 2259071"/>
              <a:gd name="connsiteY1" fmla="*/ 1695450 h 2000250"/>
              <a:gd name="connsiteX2" fmla="*/ 400050 w 2259071"/>
              <a:gd name="connsiteY2" fmla="*/ 1781175 h 2000250"/>
              <a:gd name="connsiteX3" fmla="*/ 409575 w 2259071"/>
              <a:gd name="connsiteY3" fmla="*/ 1809750 h 2000250"/>
              <a:gd name="connsiteX4" fmla="*/ 447675 w 2259071"/>
              <a:gd name="connsiteY4" fmla="*/ 1838325 h 2000250"/>
              <a:gd name="connsiteX5" fmla="*/ 542925 w 2259071"/>
              <a:gd name="connsiteY5" fmla="*/ 1924050 h 2000250"/>
              <a:gd name="connsiteX6" fmla="*/ 609600 w 2259071"/>
              <a:gd name="connsiteY6" fmla="*/ 1952625 h 2000250"/>
              <a:gd name="connsiteX7" fmla="*/ 638175 w 2259071"/>
              <a:gd name="connsiteY7" fmla="*/ 1962150 h 2000250"/>
              <a:gd name="connsiteX8" fmla="*/ 723900 w 2259071"/>
              <a:gd name="connsiteY8" fmla="*/ 2000250 h 2000250"/>
              <a:gd name="connsiteX9" fmla="*/ 962025 w 2259071"/>
              <a:gd name="connsiteY9" fmla="*/ 1943100 h 2000250"/>
              <a:gd name="connsiteX10" fmla="*/ 990600 w 2259071"/>
              <a:gd name="connsiteY10" fmla="*/ 1905000 h 2000250"/>
              <a:gd name="connsiteX11" fmla="*/ 1000125 w 2259071"/>
              <a:gd name="connsiteY11" fmla="*/ 1876425 h 2000250"/>
              <a:gd name="connsiteX12" fmla="*/ 1085850 w 2259071"/>
              <a:gd name="connsiteY12" fmla="*/ 1838325 h 2000250"/>
              <a:gd name="connsiteX13" fmla="*/ 1123950 w 2259071"/>
              <a:gd name="connsiteY13" fmla="*/ 1809750 h 2000250"/>
              <a:gd name="connsiteX14" fmla="*/ 1247775 w 2259071"/>
              <a:gd name="connsiteY14" fmla="*/ 1714500 h 2000250"/>
              <a:gd name="connsiteX15" fmla="*/ 1266825 w 2259071"/>
              <a:gd name="connsiteY15" fmla="*/ 1676400 h 2000250"/>
              <a:gd name="connsiteX16" fmla="*/ 1333500 w 2259071"/>
              <a:gd name="connsiteY16" fmla="*/ 1562100 h 2000250"/>
              <a:gd name="connsiteX17" fmla="*/ 1362075 w 2259071"/>
              <a:gd name="connsiteY17" fmla="*/ 1514475 h 2000250"/>
              <a:gd name="connsiteX18" fmla="*/ 1409700 w 2259071"/>
              <a:gd name="connsiteY18" fmla="*/ 1438275 h 2000250"/>
              <a:gd name="connsiteX19" fmla="*/ 1504950 w 2259071"/>
              <a:gd name="connsiteY19" fmla="*/ 1333500 h 2000250"/>
              <a:gd name="connsiteX20" fmla="*/ 1571625 w 2259071"/>
              <a:gd name="connsiteY20" fmla="*/ 1276350 h 2000250"/>
              <a:gd name="connsiteX21" fmla="*/ 1600200 w 2259071"/>
              <a:gd name="connsiteY21" fmla="*/ 1228725 h 2000250"/>
              <a:gd name="connsiteX22" fmla="*/ 1666875 w 2259071"/>
              <a:gd name="connsiteY22" fmla="*/ 1143000 h 2000250"/>
              <a:gd name="connsiteX23" fmla="*/ 1685925 w 2259071"/>
              <a:gd name="connsiteY23" fmla="*/ 1114425 h 2000250"/>
              <a:gd name="connsiteX24" fmla="*/ 1724025 w 2259071"/>
              <a:gd name="connsiteY24" fmla="*/ 1076325 h 2000250"/>
              <a:gd name="connsiteX25" fmla="*/ 1762125 w 2259071"/>
              <a:gd name="connsiteY25" fmla="*/ 1000125 h 2000250"/>
              <a:gd name="connsiteX26" fmla="*/ 1781175 w 2259071"/>
              <a:gd name="connsiteY26" fmla="*/ 971550 h 2000250"/>
              <a:gd name="connsiteX27" fmla="*/ 1914525 w 2259071"/>
              <a:gd name="connsiteY27" fmla="*/ 866775 h 2000250"/>
              <a:gd name="connsiteX28" fmla="*/ 1990725 w 2259071"/>
              <a:gd name="connsiteY28" fmla="*/ 828675 h 2000250"/>
              <a:gd name="connsiteX29" fmla="*/ 2028825 w 2259071"/>
              <a:gd name="connsiteY29" fmla="*/ 790575 h 2000250"/>
              <a:gd name="connsiteX30" fmla="*/ 2085975 w 2259071"/>
              <a:gd name="connsiteY30" fmla="*/ 752475 h 2000250"/>
              <a:gd name="connsiteX31" fmla="*/ 2124075 w 2259071"/>
              <a:gd name="connsiteY31" fmla="*/ 723900 h 2000250"/>
              <a:gd name="connsiteX32" fmla="*/ 2152650 w 2259071"/>
              <a:gd name="connsiteY32" fmla="*/ 676275 h 2000250"/>
              <a:gd name="connsiteX33" fmla="*/ 2190750 w 2259071"/>
              <a:gd name="connsiteY33" fmla="*/ 628650 h 2000250"/>
              <a:gd name="connsiteX34" fmla="*/ 2200275 w 2259071"/>
              <a:gd name="connsiteY34" fmla="*/ 600075 h 2000250"/>
              <a:gd name="connsiteX35" fmla="*/ 2219325 w 2259071"/>
              <a:gd name="connsiteY35" fmla="*/ 571500 h 2000250"/>
              <a:gd name="connsiteX36" fmla="*/ 2228850 w 2259071"/>
              <a:gd name="connsiteY36" fmla="*/ 533400 h 2000250"/>
              <a:gd name="connsiteX37" fmla="*/ 2228850 w 2259071"/>
              <a:gd name="connsiteY37" fmla="*/ 352425 h 2000250"/>
              <a:gd name="connsiteX38" fmla="*/ 2152650 w 2259071"/>
              <a:gd name="connsiteY38" fmla="*/ 314325 h 2000250"/>
              <a:gd name="connsiteX39" fmla="*/ 2066925 w 2259071"/>
              <a:gd name="connsiteY39" fmla="*/ 304800 h 2000250"/>
              <a:gd name="connsiteX40" fmla="*/ 1981200 w 2259071"/>
              <a:gd name="connsiteY40" fmla="*/ 285750 h 2000250"/>
              <a:gd name="connsiteX41" fmla="*/ 1952625 w 2259071"/>
              <a:gd name="connsiteY41" fmla="*/ 276225 h 2000250"/>
              <a:gd name="connsiteX42" fmla="*/ 1885950 w 2259071"/>
              <a:gd name="connsiteY42" fmla="*/ 257175 h 2000250"/>
              <a:gd name="connsiteX43" fmla="*/ 1847850 w 2259071"/>
              <a:gd name="connsiteY43" fmla="*/ 238125 h 2000250"/>
              <a:gd name="connsiteX44" fmla="*/ 1819275 w 2259071"/>
              <a:gd name="connsiteY44" fmla="*/ 219075 h 2000250"/>
              <a:gd name="connsiteX45" fmla="*/ 1638300 w 2259071"/>
              <a:gd name="connsiteY45" fmla="*/ 171450 h 2000250"/>
              <a:gd name="connsiteX46" fmla="*/ 1609725 w 2259071"/>
              <a:gd name="connsiteY46" fmla="*/ 161925 h 2000250"/>
              <a:gd name="connsiteX47" fmla="*/ 1476375 w 2259071"/>
              <a:gd name="connsiteY47" fmla="*/ 133350 h 2000250"/>
              <a:gd name="connsiteX48" fmla="*/ 1438275 w 2259071"/>
              <a:gd name="connsiteY48" fmla="*/ 123825 h 2000250"/>
              <a:gd name="connsiteX49" fmla="*/ 1390650 w 2259071"/>
              <a:gd name="connsiteY49" fmla="*/ 114300 h 2000250"/>
              <a:gd name="connsiteX50" fmla="*/ 1266825 w 2259071"/>
              <a:gd name="connsiteY50" fmla="*/ 85725 h 2000250"/>
              <a:gd name="connsiteX51" fmla="*/ 1219200 w 2259071"/>
              <a:gd name="connsiteY51" fmla="*/ 66675 h 2000250"/>
              <a:gd name="connsiteX52" fmla="*/ 1085850 w 2259071"/>
              <a:gd name="connsiteY52" fmla="*/ 0 h 2000250"/>
              <a:gd name="connsiteX53" fmla="*/ 990600 w 2259071"/>
              <a:gd name="connsiteY53" fmla="*/ 38100 h 2000250"/>
              <a:gd name="connsiteX54" fmla="*/ 952500 w 2259071"/>
              <a:gd name="connsiteY54" fmla="*/ 66675 h 2000250"/>
              <a:gd name="connsiteX55" fmla="*/ 885825 w 2259071"/>
              <a:gd name="connsiteY55" fmla="*/ 123825 h 2000250"/>
              <a:gd name="connsiteX56" fmla="*/ 819150 w 2259071"/>
              <a:gd name="connsiteY56" fmla="*/ 171450 h 2000250"/>
              <a:gd name="connsiteX57" fmla="*/ 742950 w 2259071"/>
              <a:gd name="connsiteY57" fmla="*/ 247650 h 2000250"/>
              <a:gd name="connsiteX58" fmla="*/ 647700 w 2259071"/>
              <a:gd name="connsiteY58" fmla="*/ 333375 h 2000250"/>
              <a:gd name="connsiteX59" fmla="*/ 609600 w 2259071"/>
              <a:gd name="connsiteY59" fmla="*/ 381000 h 2000250"/>
              <a:gd name="connsiteX60" fmla="*/ 504825 w 2259071"/>
              <a:gd name="connsiteY60" fmla="*/ 476250 h 2000250"/>
              <a:gd name="connsiteX61" fmla="*/ 428625 w 2259071"/>
              <a:gd name="connsiteY61" fmla="*/ 571500 h 2000250"/>
              <a:gd name="connsiteX62" fmla="*/ 295275 w 2259071"/>
              <a:gd name="connsiteY62" fmla="*/ 685800 h 2000250"/>
              <a:gd name="connsiteX63" fmla="*/ 276225 w 2259071"/>
              <a:gd name="connsiteY63" fmla="*/ 714375 h 2000250"/>
              <a:gd name="connsiteX64" fmla="*/ 161925 w 2259071"/>
              <a:gd name="connsiteY64" fmla="*/ 800100 h 2000250"/>
              <a:gd name="connsiteX65" fmla="*/ 123825 w 2259071"/>
              <a:gd name="connsiteY65" fmla="*/ 847725 h 2000250"/>
              <a:gd name="connsiteX66" fmla="*/ 85725 w 2259071"/>
              <a:gd name="connsiteY66" fmla="*/ 876300 h 2000250"/>
              <a:gd name="connsiteX67" fmla="*/ 0 w 2259071"/>
              <a:gd name="connsiteY67" fmla="*/ 981075 h 2000250"/>
              <a:gd name="connsiteX68" fmla="*/ 19050 w 2259071"/>
              <a:gd name="connsiteY68" fmla="*/ 1057275 h 2000250"/>
              <a:gd name="connsiteX69" fmla="*/ 95250 w 2259071"/>
              <a:gd name="connsiteY69" fmla="*/ 1152525 h 2000250"/>
              <a:gd name="connsiteX70" fmla="*/ 133350 w 2259071"/>
              <a:gd name="connsiteY70" fmla="*/ 1171575 h 2000250"/>
              <a:gd name="connsiteX71" fmla="*/ 180975 w 2259071"/>
              <a:gd name="connsiteY71" fmla="*/ 1209675 h 2000250"/>
              <a:gd name="connsiteX72" fmla="*/ 209550 w 2259071"/>
              <a:gd name="connsiteY72" fmla="*/ 1219200 h 2000250"/>
              <a:gd name="connsiteX73" fmla="*/ 238125 w 2259071"/>
              <a:gd name="connsiteY73" fmla="*/ 1238250 h 2000250"/>
              <a:gd name="connsiteX74" fmla="*/ 266700 w 2259071"/>
              <a:gd name="connsiteY74" fmla="*/ 1247775 h 2000250"/>
              <a:gd name="connsiteX75" fmla="*/ 304800 w 2259071"/>
              <a:gd name="connsiteY75" fmla="*/ 1266825 h 2000250"/>
              <a:gd name="connsiteX76" fmla="*/ 352425 w 2259071"/>
              <a:gd name="connsiteY76" fmla="*/ 1276350 h 2000250"/>
              <a:gd name="connsiteX77" fmla="*/ 381000 w 2259071"/>
              <a:gd name="connsiteY77" fmla="*/ 1285875 h 2000250"/>
              <a:gd name="connsiteX78" fmla="*/ 476250 w 2259071"/>
              <a:gd name="connsiteY78" fmla="*/ 1419225 h 2000250"/>
              <a:gd name="connsiteX79" fmla="*/ 457200 w 2259071"/>
              <a:gd name="connsiteY79" fmla="*/ 1524000 h 2000250"/>
              <a:gd name="connsiteX80" fmla="*/ 371475 w 2259071"/>
              <a:gd name="connsiteY80" fmla="*/ 1590675 h 2000250"/>
              <a:gd name="connsiteX81" fmla="*/ 333375 w 2259071"/>
              <a:gd name="connsiteY81" fmla="*/ 1619250 h 2000250"/>
              <a:gd name="connsiteX82" fmla="*/ 314325 w 2259071"/>
              <a:gd name="connsiteY82" fmla="*/ 1685925 h 2000250"/>
              <a:gd name="connsiteX83" fmla="*/ 304800 w 2259071"/>
              <a:gd name="connsiteY83" fmla="*/ 169545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259071" h="2000250">
                <a:moveTo>
                  <a:pt x="304800" y="1695450"/>
                </a:moveTo>
                <a:lnTo>
                  <a:pt x="304800" y="1695450"/>
                </a:lnTo>
                <a:cubicBezTo>
                  <a:pt x="336550" y="1724025"/>
                  <a:pt x="371186" y="1749687"/>
                  <a:pt x="400050" y="1781175"/>
                </a:cubicBezTo>
                <a:cubicBezTo>
                  <a:pt x="406834" y="1788576"/>
                  <a:pt x="403147" y="1802037"/>
                  <a:pt x="409575" y="1809750"/>
                </a:cubicBezTo>
                <a:cubicBezTo>
                  <a:pt x="419738" y="1821946"/>
                  <a:pt x="435875" y="1827705"/>
                  <a:pt x="447675" y="1838325"/>
                </a:cubicBezTo>
                <a:cubicBezTo>
                  <a:pt x="476932" y="1864656"/>
                  <a:pt x="506323" y="1904085"/>
                  <a:pt x="542925" y="1924050"/>
                </a:cubicBezTo>
                <a:cubicBezTo>
                  <a:pt x="564153" y="1935629"/>
                  <a:pt x="587149" y="1943645"/>
                  <a:pt x="609600" y="1952625"/>
                </a:cubicBezTo>
                <a:cubicBezTo>
                  <a:pt x="618922" y="1956354"/>
                  <a:pt x="629195" y="1957660"/>
                  <a:pt x="638175" y="1962150"/>
                </a:cubicBezTo>
                <a:cubicBezTo>
                  <a:pt x="728741" y="2007433"/>
                  <a:pt x="576458" y="1951103"/>
                  <a:pt x="723900" y="2000250"/>
                </a:cubicBezTo>
                <a:cubicBezTo>
                  <a:pt x="859678" y="1992263"/>
                  <a:pt x="871025" y="2017555"/>
                  <a:pt x="962025" y="1943100"/>
                </a:cubicBezTo>
                <a:cubicBezTo>
                  <a:pt x="974312" y="1933047"/>
                  <a:pt x="981075" y="1917700"/>
                  <a:pt x="990600" y="1905000"/>
                </a:cubicBezTo>
                <a:cubicBezTo>
                  <a:pt x="993775" y="1895475"/>
                  <a:pt x="993025" y="1883525"/>
                  <a:pt x="1000125" y="1876425"/>
                </a:cubicBezTo>
                <a:cubicBezTo>
                  <a:pt x="1027588" y="1848962"/>
                  <a:pt x="1051983" y="1846792"/>
                  <a:pt x="1085850" y="1838325"/>
                </a:cubicBezTo>
                <a:cubicBezTo>
                  <a:pt x="1098550" y="1828800"/>
                  <a:pt x="1110898" y="1818786"/>
                  <a:pt x="1123950" y="1809750"/>
                </a:cubicBezTo>
                <a:cubicBezTo>
                  <a:pt x="1166617" y="1780211"/>
                  <a:pt x="1215725" y="1757234"/>
                  <a:pt x="1247775" y="1714500"/>
                </a:cubicBezTo>
                <a:cubicBezTo>
                  <a:pt x="1256294" y="1703141"/>
                  <a:pt x="1259864" y="1688776"/>
                  <a:pt x="1266825" y="1676400"/>
                </a:cubicBezTo>
                <a:cubicBezTo>
                  <a:pt x="1288450" y="1637956"/>
                  <a:pt x="1311136" y="1600119"/>
                  <a:pt x="1333500" y="1562100"/>
                </a:cubicBezTo>
                <a:cubicBezTo>
                  <a:pt x="1342887" y="1546143"/>
                  <a:pt x="1353796" y="1531034"/>
                  <a:pt x="1362075" y="1514475"/>
                </a:cubicBezTo>
                <a:cubicBezTo>
                  <a:pt x="1388225" y="1462176"/>
                  <a:pt x="1372606" y="1487734"/>
                  <a:pt x="1409700" y="1438275"/>
                </a:cubicBezTo>
                <a:cubicBezTo>
                  <a:pt x="1431641" y="1372451"/>
                  <a:pt x="1410478" y="1420100"/>
                  <a:pt x="1504950" y="1333500"/>
                </a:cubicBezTo>
                <a:cubicBezTo>
                  <a:pt x="1564650" y="1278775"/>
                  <a:pt x="1499296" y="1330597"/>
                  <a:pt x="1571625" y="1276350"/>
                </a:cubicBezTo>
                <a:cubicBezTo>
                  <a:pt x="1581150" y="1260475"/>
                  <a:pt x="1589439" y="1243790"/>
                  <a:pt x="1600200" y="1228725"/>
                </a:cubicBezTo>
                <a:cubicBezTo>
                  <a:pt x="1621241" y="1199267"/>
                  <a:pt x="1646795" y="1173121"/>
                  <a:pt x="1666875" y="1143000"/>
                </a:cubicBezTo>
                <a:cubicBezTo>
                  <a:pt x="1673225" y="1133475"/>
                  <a:pt x="1678475" y="1123117"/>
                  <a:pt x="1685925" y="1114425"/>
                </a:cubicBezTo>
                <a:cubicBezTo>
                  <a:pt x="1697614" y="1100788"/>
                  <a:pt x="1714062" y="1091269"/>
                  <a:pt x="1724025" y="1076325"/>
                </a:cubicBezTo>
                <a:cubicBezTo>
                  <a:pt x="1739777" y="1052696"/>
                  <a:pt x="1746373" y="1023754"/>
                  <a:pt x="1762125" y="1000125"/>
                </a:cubicBezTo>
                <a:cubicBezTo>
                  <a:pt x="1768475" y="990600"/>
                  <a:pt x="1772560" y="979088"/>
                  <a:pt x="1781175" y="971550"/>
                </a:cubicBezTo>
                <a:cubicBezTo>
                  <a:pt x="1823718" y="934325"/>
                  <a:pt x="1863964" y="892056"/>
                  <a:pt x="1914525" y="866775"/>
                </a:cubicBezTo>
                <a:cubicBezTo>
                  <a:pt x="1939925" y="854075"/>
                  <a:pt x="1967096" y="844427"/>
                  <a:pt x="1990725" y="828675"/>
                </a:cubicBezTo>
                <a:cubicBezTo>
                  <a:pt x="2005669" y="818712"/>
                  <a:pt x="2014800" y="801795"/>
                  <a:pt x="2028825" y="790575"/>
                </a:cubicBezTo>
                <a:cubicBezTo>
                  <a:pt x="2046703" y="776272"/>
                  <a:pt x="2067218" y="765605"/>
                  <a:pt x="2085975" y="752475"/>
                </a:cubicBezTo>
                <a:cubicBezTo>
                  <a:pt x="2098980" y="743371"/>
                  <a:pt x="2111375" y="733425"/>
                  <a:pt x="2124075" y="723900"/>
                </a:cubicBezTo>
                <a:cubicBezTo>
                  <a:pt x="2133600" y="708025"/>
                  <a:pt x="2142033" y="691442"/>
                  <a:pt x="2152650" y="676275"/>
                </a:cubicBezTo>
                <a:cubicBezTo>
                  <a:pt x="2164308" y="659620"/>
                  <a:pt x="2179975" y="645890"/>
                  <a:pt x="2190750" y="628650"/>
                </a:cubicBezTo>
                <a:cubicBezTo>
                  <a:pt x="2196071" y="620136"/>
                  <a:pt x="2195785" y="609055"/>
                  <a:pt x="2200275" y="600075"/>
                </a:cubicBezTo>
                <a:cubicBezTo>
                  <a:pt x="2205395" y="589836"/>
                  <a:pt x="2212975" y="581025"/>
                  <a:pt x="2219325" y="571500"/>
                </a:cubicBezTo>
                <a:cubicBezTo>
                  <a:pt x="2222500" y="558800"/>
                  <a:pt x="2224710" y="545819"/>
                  <a:pt x="2228850" y="533400"/>
                </a:cubicBezTo>
                <a:cubicBezTo>
                  <a:pt x="2251998" y="463955"/>
                  <a:pt x="2283348" y="450521"/>
                  <a:pt x="2228850" y="352425"/>
                </a:cubicBezTo>
                <a:cubicBezTo>
                  <a:pt x="2215059" y="327601"/>
                  <a:pt x="2180874" y="317461"/>
                  <a:pt x="2152650" y="314325"/>
                </a:cubicBezTo>
                <a:cubicBezTo>
                  <a:pt x="2124075" y="311150"/>
                  <a:pt x="2095387" y="308866"/>
                  <a:pt x="2066925" y="304800"/>
                </a:cubicBezTo>
                <a:cubicBezTo>
                  <a:pt x="2047283" y="301994"/>
                  <a:pt x="2001999" y="291692"/>
                  <a:pt x="1981200" y="285750"/>
                </a:cubicBezTo>
                <a:cubicBezTo>
                  <a:pt x="1971546" y="282992"/>
                  <a:pt x="1962279" y="278983"/>
                  <a:pt x="1952625" y="276225"/>
                </a:cubicBezTo>
                <a:cubicBezTo>
                  <a:pt x="1928458" y="269320"/>
                  <a:pt x="1908788" y="266963"/>
                  <a:pt x="1885950" y="257175"/>
                </a:cubicBezTo>
                <a:cubicBezTo>
                  <a:pt x="1872899" y="251582"/>
                  <a:pt x="1860178" y="245170"/>
                  <a:pt x="1847850" y="238125"/>
                </a:cubicBezTo>
                <a:cubicBezTo>
                  <a:pt x="1837911" y="232445"/>
                  <a:pt x="1829994" y="223095"/>
                  <a:pt x="1819275" y="219075"/>
                </a:cubicBezTo>
                <a:cubicBezTo>
                  <a:pt x="1658570" y="158811"/>
                  <a:pt x="1746285" y="195447"/>
                  <a:pt x="1638300" y="171450"/>
                </a:cubicBezTo>
                <a:cubicBezTo>
                  <a:pt x="1628499" y="169272"/>
                  <a:pt x="1619498" y="164225"/>
                  <a:pt x="1609725" y="161925"/>
                </a:cubicBezTo>
                <a:cubicBezTo>
                  <a:pt x="1565474" y="151513"/>
                  <a:pt x="1520752" y="143211"/>
                  <a:pt x="1476375" y="133350"/>
                </a:cubicBezTo>
                <a:cubicBezTo>
                  <a:pt x="1463596" y="130510"/>
                  <a:pt x="1451054" y="126665"/>
                  <a:pt x="1438275" y="123825"/>
                </a:cubicBezTo>
                <a:cubicBezTo>
                  <a:pt x="1422471" y="120313"/>
                  <a:pt x="1406356" y="118227"/>
                  <a:pt x="1390650" y="114300"/>
                </a:cubicBezTo>
                <a:cubicBezTo>
                  <a:pt x="1268872" y="83855"/>
                  <a:pt x="1377300" y="104137"/>
                  <a:pt x="1266825" y="85725"/>
                </a:cubicBezTo>
                <a:cubicBezTo>
                  <a:pt x="1250950" y="79375"/>
                  <a:pt x="1234493" y="74321"/>
                  <a:pt x="1219200" y="66675"/>
                </a:cubicBezTo>
                <a:cubicBezTo>
                  <a:pt x="1062600" y="-11625"/>
                  <a:pt x="1193079" y="42892"/>
                  <a:pt x="1085850" y="0"/>
                </a:cubicBezTo>
                <a:cubicBezTo>
                  <a:pt x="1054100" y="12700"/>
                  <a:pt x="1021186" y="22807"/>
                  <a:pt x="990600" y="38100"/>
                </a:cubicBezTo>
                <a:cubicBezTo>
                  <a:pt x="976401" y="45200"/>
                  <a:pt x="964787" y="56622"/>
                  <a:pt x="952500" y="66675"/>
                </a:cubicBezTo>
                <a:cubicBezTo>
                  <a:pt x="929845" y="85211"/>
                  <a:pt x="908842" y="105740"/>
                  <a:pt x="885825" y="123825"/>
                </a:cubicBezTo>
                <a:cubicBezTo>
                  <a:pt x="864349" y="140699"/>
                  <a:pt x="839790" y="153562"/>
                  <a:pt x="819150" y="171450"/>
                </a:cubicBezTo>
                <a:cubicBezTo>
                  <a:pt x="792005" y="194976"/>
                  <a:pt x="769210" y="223140"/>
                  <a:pt x="742950" y="247650"/>
                </a:cubicBezTo>
                <a:cubicBezTo>
                  <a:pt x="711088" y="277388"/>
                  <a:pt x="676247" y="300750"/>
                  <a:pt x="647700" y="333375"/>
                </a:cubicBezTo>
                <a:cubicBezTo>
                  <a:pt x="634313" y="348675"/>
                  <a:pt x="623106" y="365805"/>
                  <a:pt x="609600" y="381000"/>
                </a:cubicBezTo>
                <a:cubicBezTo>
                  <a:pt x="499803" y="504521"/>
                  <a:pt x="668253" y="301926"/>
                  <a:pt x="504825" y="476250"/>
                </a:cubicBezTo>
                <a:cubicBezTo>
                  <a:pt x="477016" y="505913"/>
                  <a:pt x="459496" y="545039"/>
                  <a:pt x="428625" y="571500"/>
                </a:cubicBezTo>
                <a:cubicBezTo>
                  <a:pt x="384175" y="609600"/>
                  <a:pt x="327749" y="637088"/>
                  <a:pt x="295275" y="685800"/>
                </a:cubicBezTo>
                <a:cubicBezTo>
                  <a:pt x="288925" y="695325"/>
                  <a:pt x="284320" y="706280"/>
                  <a:pt x="276225" y="714375"/>
                </a:cubicBezTo>
                <a:cubicBezTo>
                  <a:pt x="129478" y="861122"/>
                  <a:pt x="306192" y="670259"/>
                  <a:pt x="161925" y="800100"/>
                </a:cubicBezTo>
                <a:cubicBezTo>
                  <a:pt x="146814" y="813700"/>
                  <a:pt x="138200" y="833350"/>
                  <a:pt x="123825" y="847725"/>
                </a:cubicBezTo>
                <a:cubicBezTo>
                  <a:pt x="112600" y="858950"/>
                  <a:pt x="96345" y="864500"/>
                  <a:pt x="85725" y="876300"/>
                </a:cubicBezTo>
                <a:cubicBezTo>
                  <a:pt x="-123307" y="1108557"/>
                  <a:pt x="156688" y="824387"/>
                  <a:pt x="0" y="981075"/>
                </a:cubicBezTo>
                <a:cubicBezTo>
                  <a:pt x="6350" y="1006475"/>
                  <a:pt x="8737" y="1033210"/>
                  <a:pt x="19050" y="1057275"/>
                </a:cubicBezTo>
                <a:cubicBezTo>
                  <a:pt x="30889" y="1084900"/>
                  <a:pt x="69377" y="1133120"/>
                  <a:pt x="95250" y="1152525"/>
                </a:cubicBezTo>
                <a:cubicBezTo>
                  <a:pt x="106609" y="1161044"/>
                  <a:pt x="121536" y="1163699"/>
                  <a:pt x="133350" y="1171575"/>
                </a:cubicBezTo>
                <a:cubicBezTo>
                  <a:pt x="150266" y="1182852"/>
                  <a:pt x="163735" y="1198900"/>
                  <a:pt x="180975" y="1209675"/>
                </a:cubicBezTo>
                <a:cubicBezTo>
                  <a:pt x="189489" y="1214996"/>
                  <a:pt x="200570" y="1214710"/>
                  <a:pt x="209550" y="1219200"/>
                </a:cubicBezTo>
                <a:cubicBezTo>
                  <a:pt x="219789" y="1224320"/>
                  <a:pt x="227886" y="1233130"/>
                  <a:pt x="238125" y="1238250"/>
                </a:cubicBezTo>
                <a:cubicBezTo>
                  <a:pt x="247105" y="1242740"/>
                  <a:pt x="257472" y="1243820"/>
                  <a:pt x="266700" y="1247775"/>
                </a:cubicBezTo>
                <a:cubicBezTo>
                  <a:pt x="279751" y="1253368"/>
                  <a:pt x="291330" y="1262335"/>
                  <a:pt x="304800" y="1266825"/>
                </a:cubicBezTo>
                <a:cubicBezTo>
                  <a:pt x="320159" y="1271945"/>
                  <a:pt x="336719" y="1272423"/>
                  <a:pt x="352425" y="1276350"/>
                </a:cubicBezTo>
                <a:cubicBezTo>
                  <a:pt x="362165" y="1278785"/>
                  <a:pt x="371475" y="1282700"/>
                  <a:pt x="381000" y="1285875"/>
                </a:cubicBezTo>
                <a:cubicBezTo>
                  <a:pt x="471399" y="1376274"/>
                  <a:pt x="445841" y="1327997"/>
                  <a:pt x="476250" y="1419225"/>
                </a:cubicBezTo>
                <a:cubicBezTo>
                  <a:pt x="469900" y="1454150"/>
                  <a:pt x="475710" y="1493711"/>
                  <a:pt x="457200" y="1524000"/>
                </a:cubicBezTo>
                <a:cubicBezTo>
                  <a:pt x="438323" y="1554889"/>
                  <a:pt x="400168" y="1568603"/>
                  <a:pt x="371475" y="1590675"/>
                </a:cubicBezTo>
                <a:cubicBezTo>
                  <a:pt x="358892" y="1600354"/>
                  <a:pt x="333375" y="1619250"/>
                  <a:pt x="333375" y="1619250"/>
                </a:cubicBezTo>
                <a:cubicBezTo>
                  <a:pt x="332105" y="1624331"/>
                  <a:pt x="319791" y="1677726"/>
                  <a:pt x="314325" y="1685925"/>
                </a:cubicBezTo>
                <a:cubicBezTo>
                  <a:pt x="312564" y="1688567"/>
                  <a:pt x="306387" y="1693863"/>
                  <a:pt x="304800" y="1695450"/>
                </a:cubicBezTo>
                <a:close/>
              </a:path>
            </a:pathLst>
          </a:custGeom>
          <a:solidFill>
            <a:schemeClr val="accent3">
              <a:lumMod val="60000"/>
              <a:lumOff val="40000"/>
              <a:alpha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12" name="Textfeld 11">
            <a:extLst>
              <a:ext uri="{FF2B5EF4-FFF2-40B4-BE49-F238E27FC236}">
                <a16:creationId xmlns:a16="http://schemas.microsoft.com/office/drawing/2014/main" id="{3395697D-A949-DED7-D3E2-60EDD535FF98}"/>
              </a:ext>
              <a:ext uri="{C183D7F6-B498-43B3-948B-1728B52AA6E4}">
                <adec:decorative xmlns:adec="http://schemas.microsoft.com/office/drawing/2017/decorative" xmlns="" val="1"/>
              </a:ext>
            </a:extLst>
          </p:cNvPr>
          <p:cNvSpPr txBox="1"/>
          <p:nvPr/>
        </p:nvSpPr>
        <p:spPr>
          <a:xfrm>
            <a:off x="7619497" y="3361136"/>
            <a:ext cx="1358064" cy="723916"/>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Südliche</a:t>
            </a:r>
            <a:br>
              <a:rPr lang="de-DE" dirty="0">
                <a:latin typeface="Libre Baskerville" panose="02000000000000000000" pitchFamily="50" charset="0"/>
              </a:rPr>
            </a:br>
            <a:r>
              <a:rPr lang="de-DE" dirty="0">
                <a:latin typeface="Libre Baskerville" panose="02000000000000000000" pitchFamily="50" charset="0"/>
              </a:rPr>
              <a:t>Oberstadt</a:t>
            </a:r>
          </a:p>
        </p:txBody>
      </p:sp>
      <p:sp>
        <p:nvSpPr>
          <p:cNvPr id="6" name="Freihandform: Form 5">
            <a:extLst>
              <a:ext uri="{FF2B5EF4-FFF2-40B4-BE49-F238E27FC236}">
                <a16:creationId xmlns:a16="http://schemas.microsoft.com/office/drawing/2014/main" id="{3D88D202-3A42-1301-40B3-3EDB085FD1E5}"/>
              </a:ext>
              <a:ext uri="{C183D7F6-B498-43B3-948B-1728B52AA6E4}">
                <adec:decorative xmlns:adec="http://schemas.microsoft.com/office/drawing/2017/decorative" xmlns="" val="1"/>
              </a:ext>
            </a:extLst>
          </p:cNvPr>
          <p:cNvSpPr/>
          <p:nvPr/>
        </p:nvSpPr>
        <p:spPr>
          <a:xfrm>
            <a:off x="4324350" y="3419475"/>
            <a:ext cx="3124343" cy="3105150"/>
          </a:xfrm>
          <a:custGeom>
            <a:avLst/>
            <a:gdLst>
              <a:gd name="connsiteX0" fmla="*/ 209550 w 3124343"/>
              <a:gd name="connsiteY0" fmla="*/ 180975 h 3105150"/>
              <a:gd name="connsiteX1" fmla="*/ 209550 w 3124343"/>
              <a:gd name="connsiteY1" fmla="*/ 180975 h 3105150"/>
              <a:gd name="connsiteX2" fmla="*/ 152400 w 3124343"/>
              <a:gd name="connsiteY2" fmla="*/ 257175 h 3105150"/>
              <a:gd name="connsiteX3" fmla="*/ 104775 w 3124343"/>
              <a:gd name="connsiteY3" fmla="*/ 342900 h 3105150"/>
              <a:gd name="connsiteX4" fmla="*/ 76200 w 3124343"/>
              <a:gd name="connsiteY4" fmla="*/ 438150 h 3105150"/>
              <a:gd name="connsiteX5" fmla="*/ 66675 w 3124343"/>
              <a:gd name="connsiteY5" fmla="*/ 590550 h 3105150"/>
              <a:gd name="connsiteX6" fmla="*/ 47625 w 3124343"/>
              <a:gd name="connsiteY6" fmla="*/ 695325 h 3105150"/>
              <a:gd name="connsiteX7" fmla="*/ 38100 w 3124343"/>
              <a:gd name="connsiteY7" fmla="*/ 771525 h 3105150"/>
              <a:gd name="connsiteX8" fmla="*/ 28575 w 3124343"/>
              <a:gd name="connsiteY8" fmla="*/ 828675 h 3105150"/>
              <a:gd name="connsiteX9" fmla="*/ 57150 w 3124343"/>
              <a:gd name="connsiteY9" fmla="*/ 1076325 h 3105150"/>
              <a:gd name="connsiteX10" fmla="*/ 114300 w 3124343"/>
              <a:gd name="connsiteY10" fmla="*/ 1152525 h 3105150"/>
              <a:gd name="connsiteX11" fmla="*/ 133350 w 3124343"/>
              <a:gd name="connsiteY11" fmla="*/ 1181100 h 3105150"/>
              <a:gd name="connsiteX12" fmla="*/ 161925 w 3124343"/>
              <a:gd name="connsiteY12" fmla="*/ 1200150 h 3105150"/>
              <a:gd name="connsiteX13" fmla="*/ 219075 w 3124343"/>
              <a:gd name="connsiteY13" fmla="*/ 1257300 h 3105150"/>
              <a:gd name="connsiteX14" fmla="*/ 257175 w 3124343"/>
              <a:gd name="connsiteY14" fmla="*/ 1295400 h 3105150"/>
              <a:gd name="connsiteX15" fmla="*/ 314325 w 3124343"/>
              <a:gd name="connsiteY15" fmla="*/ 1400175 h 3105150"/>
              <a:gd name="connsiteX16" fmla="*/ 323850 w 3124343"/>
              <a:gd name="connsiteY16" fmla="*/ 1438275 h 3105150"/>
              <a:gd name="connsiteX17" fmla="*/ 333375 w 3124343"/>
              <a:gd name="connsiteY17" fmla="*/ 1466850 h 3105150"/>
              <a:gd name="connsiteX18" fmla="*/ 342900 w 3124343"/>
              <a:gd name="connsiteY18" fmla="*/ 1533525 h 3105150"/>
              <a:gd name="connsiteX19" fmla="*/ 381000 w 3124343"/>
              <a:gd name="connsiteY19" fmla="*/ 1628775 h 3105150"/>
              <a:gd name="connsiteX20" fmla="*/ 390525 w 3124343"/>
              <a:gd name="connsiteY20" fmla="*/ 1676400 h 3105150"/>
              <a:gd name="connsiteX21" fmla="*/ 419100 w 3124343"/>
              <a:gd name="connsiteY21" fmla="*/ 1704975 h 3105150"/>
              <a:gd name="connsiteX22" fmla="*/ 457200 w 3124343"/>
              <a:gd name="connsiteY22" fmla="*/ 1790700 h 3105150"/>
              <a:gd name="connsiteX23" fmla="*/ 447675 w 3124343"/>
              <a:gd name="connsiteY23" fmla="*/ 1866900 h 3105150"/>
              <a:gd name="connsiteX24" fmla="*/ 390525 w 3124343"/>
              <a:gd name="connsiteY24" fmla="*/ 1914525 h 3105150"/>
              <a:gd name="connsiteX25" fmla="*/ 295275 w 3124343"/>
              <a:gd name="connsiteY25" fmla="*/ 1981200 h 3105150"/>
              <a:gd name="connsiteX26" fmla="*/ 247650 w 3124343"/>
              <a:gd name="connsiteY26" fmla="*/ 2019300 h 3105150"/>
              <a:gd name="connsiteX27" fmla="*/ 219075 w 3124343"/>
              <a:gd name="connsiteY27" fmla="*/ 2038350 h 3105150"/>
              <a:gd name="connsiteX28" fmla="*/ 190500 w 3124343"/>
              <a:gd name="connsiteY28" fmla="*/ 2066925 h 3105150"/>
              <a:gd name="connsiteX29" fmla="*/ 123825 w 3124343"/>
              <a:gd name="connsiteY29" fmla="*/ 2105025 h 3105150"/>
              <a:gd name="connsiteX30" fmla="*/ 104775 w 3124343"/>
              <a:gd name="connsiteY30" fmla="*/ 2133600 h 3105150"/>
              <a:gd name="connsiteX31" fmla="*/ 38100 w 3124343"/>
              <a:gd name="connsiteY31" fmla="*/ 2209800 h 3105150"/>
              <a:gd name="connsiteX32" fmla="*/ 0 w 3124343"/>
              <a:gd name="connsiteY32" fmla="*/ 2286000 h 3105150"/>
              <a:gd name="connsiteX33" fmla="*/ 47625 w 3124343"/>
              <a:gd name="connsiteY33" fmla="*/ 2362200 h 3105150"/>
              <a:gd name="connsiteX34" fmla="*/ 95250 w 3124343"/>
              <a:gd name="connsiteY34" fmla="*/ 2486025 h 3105150"/>
              <a:gd name="connsiteX35" fmla="*/ 171450 w 3124343"/>
              <a:gd name="connsiteY35" fmla="*/ 2571750 h 3105150"/>
              <a:gd name="connsiteX36" fmla="*/ 266700 w 3124343"/>
              <a:gd name="connsiteY36" fmla="*/ 2676525 h 3105150"/>
              <a:gd name="connsiteX37" fmla="*/ 400050 w 3124343"/>
              <a:gd name="connsiteY37" fmla="*/ 2762250 h 3105150"/>
              <a:gd name="connsiteX38" fmla="*/ 590550 w 3124343"/>
              <a:gd name="connsiteY38" fmla="*/ 2847975 h 3105150"/>
              <a:gd name="connsiteX39" fmla="*/ 800100 w 3124343"/>
              <a:gd name="connsiteY39" fmla="*/ 2886075 h 3105150"/>
              <a:gd name="connsiteX40" fmla="*/ 971550 w 3124343"/>
              <a:gd name="connsiteY40" fmla="*/ 2933700 h 3105150"/>
              <a:gd name="connsiteX41" fmla="*/ 1076325 w 3124343"/>
              <a:gd name="connsiteY41" fmla="*/ 3009900 h 3105150"/>
              <a:gd name="connsiteX42" fmla="*/ 1104900 w 3124343"/>
              <a:gd name="connsiteY42" fmla="*/ 3038475 h 3105150"/>
              <a:gd name="connsiteX43" fmla="*/ 1114425 w 3124343"/>
              <a:gd name="connsiteY43" fmla="*/ 3067050 h 3105150"/>
              <a:gd name="connsiteX44" fmla="*/ 1143000 w 3124343"/>
              <a:gd name="connsiteY44" fmla="*/ 3076575 h 3105150"/>
              <a:gd name="connsiteX45" fmla="*/ 1228725 w 3124343"/>
              <a:gd name="connsiteY45" fmla="*/ 3105150 h 3105150"/>
              <a:gd name="connsiteX46" fmla="*/ 1323975 w 3124343"/>
              <a:gd name="connsiteY46" fmla="*/ 3067050 h 3105150"/>
              <a:gd name="connsiteX47" fmla="*/ 1514475 w 3124343"/>
              <a:gd name="connsiteY47" fmla="*/ 3009900 h 3105150"/>
              <a:gd name="connsiteX48" fmla="*/ 1600200 w 3124343"/>
              <a:gd name="connsiteY48" fmla="*/ 2952750 h 3105150"/>
              <a:gd name="connsiteX49" fmla="*/ 1638300 w 3124343"/>
              <a:gd name="connsiteY49" fmla="*/ 2924175 h 3105150"/>
              <a:gd name="connsiteX50" fmla="*/ 1685925 w 3124343"/>
              <a:gd name="connsiteY50" fmla="*/ 2867025 h 3105150"/>
              <a:gd name="connsiteX51" fmla="*/ 1714500 w 3124343"/>
              <a:gd name="connsiteY51" fmla="*/ 2838450 h 3105150"/>
              <a:gd name="connsiteX52" fmla="*/ 1733550 w 3124343"/>
              <a:gd name="connsiteY52" fmla="*/ 2809875 h 3105150"/>
              <a:gd name="connsiteX53" fmla="*/ 1762125 w 3124343"/>
              <a:gd name="connsiteY53" fmla="*/ 2762250 h 3105150"/>
              <a:gd name="connsiteX54" fmla="*/ 1838325 w 3124343"/>
              <a:gd name="connsiteY54" fmla="*/ 2695575 h 3105150"/>
              <a:gd name="connsiteX55" fmla="*/ 1933575 w 3124343"/>
              <a:gd name="connsiteY55" fmla="*/ 2581275 h 3105150"/>
              <a:gd name="connsiteX56" fmla="*/ 1971675 w 3124343"/>
              <a:gd name="connsiteY56" fmla="*/ 2543175 h 3105150"/>
              <a:gd name="connsiteX57" fmla="*/ 2000250 w 3124343"/>
              <a:gd name="connsiteY57" fmla="*/ 2505075 h 3105150"/>
              <a:gd name="connsiteX58" fmla="*/ 2152650 w 3124343"/>
              <a:gd name="connsiteY58" fmla="*/ 2409825 h 3105150"/>
              <a:gd name="connsiteX59" fmla="*/ 2238375 w 3124343"/>
              <a:gd name="connsiteY59" fmla="*/ 2343150 h 3105150"/>
              <a:gd name="connsiteX60" fmla="*/ 2400300 w 3124343"/>
              <a:gd name="connsiteY60" fmla="*/ 2247900 h 3105150"/>
              <a:gd name="connsiteX61" fmla="*/ 2457450 w 3124343"/>
              <a:gd name="connsiteY61" fmla="*/ 2209800 h 3105150"/>
              <a:gd name="connsiteX62" fmla="*/ 2543175 w 3124343"/>
              <a:gd name="connsiteY62" fmla="*/ 2124075 h 3105150"/>
              <a:gd name="connsiteX63" fmla="*/ 2581275 w 3124343"/>
              <a:gd name="connsiteY63" fmla="*/ 2066925 h 3105150"/>
              <a:gd name="connsiteX64" fmla="*/ 2714625 w 3124343"/>
              <a:gd name="connsiteY64" fmla="*/ 1962150 h 3105150"/>
              <a:gd name="connsiteX65" fmla="*/ 2828925 w 3124343"/>
              <a:gd name="connsiteY65" fmla="*/ 1876425 h 3105150"/>
              <a:gd name="connsiteX66" fmla="*/ 2886075 w 3124343"/>
              <a:gd name="connsiteY66" fmla="*/ 1800225 h 3105150"/>
              <a:gd name="connsiteX67" fmla="*/ 2905125 w 3124343"/>
              <a:gd name="connsiteY67" fmla="*/ 1771650 h 3105150"/>
              <a:gd name="connsiteX68" fmla="*/ 2971800 w 3124343"/>
              <a:gd name="connsiteY68" fmla="*/ 1638300 h 3105150"/>
              <a:gd name="connsiteX69" fmla="*/ 3114675 w 3124343"/>
              <a:gd name="connsiteY69" fmla="*/ 1533525 h 3105150"/>
              <a:gd name="connsiteX70" fmla="*/ 3124200 w 3124343"/>
              <a:gd name="connsiteY70" fmla="*/ 1466850 h 3105150"/>
              <a:gd name="connsiteX71" fmla="*/ 3095625 w 3124343"/>
              <a:gd name="connsiteY71" fmla="*/ 1200150 h 3105150"/>
              <a:gd name="connsiteX72" fmla="*/ 3019425 w 3124343"/>
              <a:gd name="connsiteY72" fmla="*/ 1104900 h 3105150"/>
              <a:gd name="connsiteX73" fmla="*/ 2838450 w 3124343"/>
              <a:gd name="connsiteY73" fmla="*/ 1019175 h 3105150"/>
              <a:gd name="connsiteX74" fmla="*/ 2571750 w 3124343"/>
              <a:gd name="connsiteY74" fmla="*/ 942975 h 3105150"/>
              <a:gd name="connsiteX75" fmla="*/ 2295525 w 3124343"/>
              <a:gd name="connsiteY75" fmla="*/ 847725 h 3105150"/>
              <a:gd name="connsiteX76" fmla="*/ 2133600 w 3124343"/>
              <a:gd name="connsiteY76" fmla="*/ 762000 h 3105150"/>
              <a:gd name="connsiteX77" fmla="*/ 1666875 w 3124343"/>
              <a:gd name="connsiteY77" fmla="*/ 561975 h 3105150"/>
              <a:gd name="connsiteX78" fmla="*/ 1571625 w 3124343"/>
              <a:gd name="connsiteY78" fmla="*/ 523875 h 3105150"/>
              <a:gd name="connsiteX79" fmla="*/ 1400175 w 3124343"/>
              <a:gd name="connsiteY79" fmla="*/ 457200 h 3105150"/>
              <a:gd name="connsiteX80" fmla="*/ 1323975 w 3124343"/>
              <a:gd name="connsiteY80" fmla="*/ 428625 h 3105150"/>
              <a:gd name="connsiteX81" fmla="*/ 1266825 w 3124343"/>
              <a:gd name="connsiteY81" fmla="*/ 409575 h 3105150"/>
              <a:gd name="connsiteX82" fmla="*/ 1200150 w 3124343"/>
              <a:gd name="connsiteY82" fmla="*/ 352425 h 3105150"/>
              <a:gd name="connsiteX83" fmla="*/ 1095375 w 3124343"/>
              <a:gd name="connsiteY83" fmla="*/ 295275 h 3105150"/>
              <a:gd name="connsiteX84" fmla="*/ 1038225 w 3124343"/>
              <a:gd name="connsiteY84" fmla="*/ 238125 h 3105150"/>
              <a:gd name="connsiteX85" fmla="*/ 1000125 w 3124343"/>
              <a:gd name="connsiteY85" fmla="*/ 209550 h 3105150"/>
              <a:gd name="connsiteX86" fmla="*/ 895350 w 3124343"/>
              <a:gd name="connsiteY86" fmla="*/ 123825 h 3105150"/>
              <a:gd name="connsiteX87" fmla="*/ 876300 w 3124343"/>
              <a:gd name="connsiteY87" fmla="*/ 95250 h 3105150"/>
              <a:gd name="connsiteX88" fmla="*/ 838200 w 3124343"/>
              <a:gd name="connsiteY88" fmla="*/ 76200 h 3105150"/>
              <a:gd name="connsiteX89" fmla="*/ 781050 w 3124343"/>
              <a:gd name="connsiteY89" fmla="*/ 38100 h 3105150"/>
              <a:gd name="connsiteX90" fmla="*/ 752475 w 3124343"/>
              <a:gd name="connsiteY90" fmla="*/ 9525 h 3105150"/>
              <a:gd name="connsiteX91" fmla="*/ 619125 w 3124343"/>
              <a:gd name="connsiteY91" fmla="*/ 0 h 3105150"/>
              <a:gd name="connsiteX92" fmla="*/ 542925 w 3124343"/>
              <a:gd name="connsiteY92" fmla="*/ 19050 h 3105150"/>
              <a:gd name="connsiteX93" fmla="*/ 428625 w 3124343"/>
              <a:gd name="connsiteY93" fmla="*/ 57150 h 3105150"/>
              <a:gd name="connsiteX94" fmla="*/ 381000 w 3124343"/>
              <a:gd name="connsiteY94" fmla="*/ 95250 h 3105150"/>
              <a:gd name="connsiteX95" fmla="*/ 295275 w 3124343"/>
              <a:gd name="connsiteY95" fmla="*/ 152400 h 3105150"/>
              <a:gd name="connsiteX96" fmla="*/ 276225 w 3124343"/>
              <a:gd name="connsiteY96" fmla="*/ 180975 h 3105150"/>
              <a:gd name="connsiteX97" fmla="*/ 257175 w 3124343"/>
              <a:gd name="connsiteY97" fmla="*/ 219075 h 3105150"/>
              <a:gd name="connsiteX98" fmla="*/ 76200 w 3124343"/>
              <a:gd name="connsiteY98" fmla="*/ 314325 h 3105150"/>
              <a:gd name="connsiteX99" fmla="*/ 0 w 3124343"/>
              <a:gd name="connsiteY99" fmla="*/ 542925 h 3105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24343" h="3105150">
                <a:moveTo>
                  <a:pt x="209550" y="180975"/>
                </a:moveTo>
                <a:lnTo>
                  <a:pt x="209550" y="180975"/>
                </a:lnTo>
                <a:cubicBezTo>
                  <a:pt x="190500" y="206375"/>
                  <a:pt x="169040" y="230135"/>
                  <a:pt x="152400" y="257175"/>
                </a:cubicBezTo>
                <a:cubicBezTo>
                  <a:pt x="52617" y="419323"/>
                  <a:pt x="213094" y="198475"/>
                  <a:pt x="104775" y="342900"/>
                </a:cubicBezTo>
                <a:cubicBezTo>
                  <a:pt x="81585" y="412469"/>
                  <a:pt x="90595" y="380569"/>
                  <a:pt x="76200" y="438150"/>
                </a:cubicBezTo>
                <a:cubicBezTo>
                  <a:pt x="73025" y="488950"/>
                  <a:pt x="71084" y="539842"/>
                  <a:pt x="66675" y="590550"/>
                </a:cubicBezTo>
                <a:cubicBezTo>
                  <a:pt x="55271" y="721699"/>
                  <a:pt x="62611" y="605407"/>
                  <a:pt x="47625" y="695325"/>
                </a:cubicBezTo>
                <a:cubicBezTo>
                  <a:pt x="43417" y="720574"/>
                  <a:pt x="41720" y="746185"/>
                  <a:pt x="38100" y="771525"/>
                </a:cubicBezTo>
                <a:cubicBezTo>
                  <a:pt x="35369" y="790644"/>
                  <a:pt x="31750" y="809625"/>
                  <a:pt x="28575" y="828675"/>
                </a:cubicBezTo>
                <a:cubicBezTo>
                  <a:pt x="38100" y="911225"/>
                  <a:pt x="41360" y="994741"/>
                  <a:pt x="57150" y="1076325"/>
                </a:cubicBezTo>
                <a:cubicBezTo>
                  <a:pt x="64214" y="1112824"/>
                  <a:pt x="93328" y="1127359"/>
                  <a:pt x="114300" y="1152525"/>
                </a:cubicBezTo>
                <a:cubicBezTo>
                  <a:pt x="121629" y="1161319"/>
                  <a:pt x="125255" y="1173005"/>
                  <a:pt x="133350" y="1181100"/>
                </a:cubicBezTo>
                <a:cubicBezTo>
                  <a:pt x="141445" y="1189195"/>
                  <a:pt x="153369" y="1192545"/>
                  <a:pt x="161925" y="1200150"/>
                </a:cubicBezTo>
                <a:cubicBezTo>
                  <a:pt x="182061" y="1218048"/>
                  <a:pt x="200025" y="1238250"/>
                  <a:pt x="219075" y="1257300"/>
                </a:cubicBezTo>
                <a:cubicBezTo>
                  <a:pt x="231775" y="1270000"/>
                  <a:pt x="247934" y="1279999"/>
                  <a:pt x="257175" y="1295400"/>
                </a:cubicBezTo>
                <a:cubicBezTo>
                  <a:pt x="277487" y="1329254"/>
                  <a:pt x="299583" y="1363321"/>
                  <a:pt x="314325" y="1400175"/>
                </a:cubicBezTo>
                <a:cubicBezTo>
                  <a:pt x="319187" y="1412330"/>
                  <a:pt x="320254" y="1425688"/>
                  <a:pt x="323850" y="1438275"/>
                </a:cubicBezTo>
                <a:cubicBezTo>
                  <a:pt x="326608" y="1447929"/>
                  <a:pt x="330200" y="1457325"/>
                  <a:pt x="333375" y="1466850"/>
                </a:cubicBezTo>
                <a:cubicBezTo>
                  <a:pt x="336550" y="1489075"/>
                  <a:pt x="336565" y="1511987"/>
                  <a:pt x="342900" y="1533525"/>
                </a:cubicBezTo>
                <a:cubicBezTo>
                  <a:pt x="352549" y="1566331"/>
                  <a:pt x="374294" y="1595243"/>
                  <a:pt x="381000" y="1628775"/>
                </a:cubicBezTo>
                <a:cubicBezTo>
                  <a:pt x="384175" y="1644650"/>
                  <a:pt x="383285" y="1661920"/>
                  <a:pt x="390525" y="1676400"/>
                </a:cubicBezTo>
                <a:cubicBezTo>
                  <a:pt x="396549" y="1688448"/>
                  <a:pt x="410476" y="1694627"/>
                  <a:pt x="419100" y="1704975"/>
                </a:cubicBezTo>
                <a:cubicBezTo>
                  <a:pt x="444257" y="1735164"/>
                  <a:pt x="443356" y="1749167"/>
                  <a:pt x="457200" y="1790700"/>
                </a:cubicBezTo>
                <a:cubicBezTo>
                  <a:pt x="454025" y="1816100"/>
                  <a:pt x="459811" y="1844362"/>
                  <a:pt x="447675" y="1866900"/>
                </a:cubicBezTo>
                <a:cubicBezTo>
                  <a:pt x="435918" y="1888734"/>
                  <a:pt x="410363" y="1899646"/>
                  <a:pt x="390525" y="1914525"/>
                </a:cubicBezTo>
                <a:cubicBezTo>
                  <a:pt x="359520" y="1937778"/>
                  <a:pt x="326528" y="1958281"/>
                  <a:pt x="295275" y="1981200"/>
                </a:cubicBezTo>
                <a:cubicBezTo>
                  <a:pt x="278881" y="1993222"/>
                  <a:pt x="263914" y="2007102"/>
                  <a:pt x="247650" y="2019300"/>
                </a:cubicBezTo>
                <a:cubicBezTo>
                  <a:pt x="238492" y="2026169"/>
                  <a:pt x="227869" y="2031021"/>
                  <a:pt x="219075" y="2038350"/>
                </a:cubicBezTo>
                <a:cubicBezTo>
                  <a:pt x="208727" y="2046974"/>
                  <a:pt x="201535" y="2059200"/>
                  <a:pt x="190500" y="2066925"/>
                </a:cubicBezTo>
                <a:cubicBezTo>
                  <a:pt x="169530" y="2081604"/>
                  <a:pt x="146050" y="2092325"/>
                  <a:pt x="123825" y="2105025"/>
                </a:cubicBezTo>
                <a:cubicBezTo>
                  <a:pt x="117475" y="2114550"/>
                  <a:pt x="112104" y="2124806"/>
                  <a:pt x="104775" y="2133600"/>
                </a:cubicBezTo>
                <a:cubicBezTo>
                  <a:pt x="68807" y="2176762"/>
                  <a:pt x="74077" y="2151338"/>
                  <a:pt x="38100" y="2209800"/>
                </a:cubicBezTo>
                <a:cubicBezTo>
                  <a:pt x="23217" y="2233985"/>
                  <a:pt x="0" y="2286000"/>
                  <a:pt x="0" y="2286000"/>
                </a:cubicBezTo>
                <a:cubicBezTo>
                  <a:pt x="15875" y="2311400"/>
                  <a:pt x="34747" y="2335157"/>
                  <a:pt x="47625" y="2362200"/>
                </a:cubicBezTo>
                <a:cubicBezTo>
                  <a:pt x="66638" y="2402127"/>
                  <a:pt x="67624" y="2451493"/>
                  <a:pt x="95250" y="2486025"/>
                </a:cubicBezTo>
                <a:cubicBezTo>
                  <a:pt x="184169" y="2597173"/>
                  <a:pt x="83991" y="2475545"/>
                  <a:pt x="171450" y="2571750"/>
                </a:cubicBezTo>
                <a:cubicBezTo>
                  <a:pt x="181973" y="2583326"/>
                  <a:pt x="243682" y="2659901"/>
                  <a:pt x="266700" y="2676525"/>
                </a:cubicBezTo>
                <a:cubicBezTo>
                  <a:pt x="309538" y="2707464"/>
                  <a:pt x="355372" y="2734032"/>
                  <a:pt x="400050" y="2762250"/>
                </a:cubicBezTo>
                <a:cubicBezTo>
                  <a:pt x="465511" y="2803594"/>
                  <a:pt x="502932" y="2821690"/>
                  <a:pt x="590550" y="2847975"/>
                </a:cubicBezTo>
                <a:cubicBezTo>
                  <a:pt x="882557" y="2935577"/>
                  <a:pt x="626585" y="2844431"/>
                  <a:pt x="800100" y="2886075"/>
                </a:cubicBezTo>
                <a:cubicBezTo>
                  <a:pt x="857776" y="2899917"/>
                  <a:pt x="971550" y="2933700"/>
                  <a:pt x="971550" y="2933700"/>
                </a:cubicBezTo>
                <a:cubicBezTo>
                  <a:pt x="1019059" y="2965373"/>
                  <a:pt x="1034403" y="2973218"/>
                  <a:pt x="1076325" y="3009900"/>
                </a:cubicBezTo>
                <a:cubicBezTo>
                  <a:pt x="1086462" y="3018770"/>
                  <a:pt x="1095375" y="3028950"/>
                  <a:pt x="1104900" y="3038475"/>
                </a:cubicBezTo>
                <a:cubicBezTo>
                  <a:pt x="1108075" y="3048000"/>
                  <a:pt x="1107325" y="3059950"/>
                  <a:pt x="1114425" y="3067050"/>
                </a:cubicBezTo>
                <a:cubicBezTo>
                  <a:pt x="1121525" y="3074150"/>
                  <a:pt x="1133599" y="3073050"/>
                  <a:pt x="1143000" y="3076575"/>
                </a:cubicBezTo>
                <a:cubicBezTo>
                  <a:pt x="1214735" y="3103476"/>
                  <a:pt x="1164884" y="3089190"/>
                  <a:pt x="1228725" y="3105150"/>
                </a:cubicBezTo>
                <a:cubicBezTo>
                  <a:pt x="1260475" y="3092450"/>
                  <a:pt x="1291534" y="3077864"/>
                  <a:pt x="1323975" y="3067050"/>
                </a:cubicBezTo>
                <a:cubicBezTo>
                  <a:pt x="1386869" y="3046085"/>
                  <a:pt x="1514475" y="3009900"/>
                  <a:pt x="1514475" y="3009900"/>
                </a:cubicBezTo>
                <a:cubicBezTo>
                  <a:pt x="1543050" y="2990850"/>
                  <a:pt x="1572726" y="2973356"/>
                  <a:pt x="1600200" y="2952750"/>
                </a:cubicBezTo>
                <a:cubicBezTo>
                  <a:pt x="1612900" y="2943225"/>
                  <a:pt x="1627075" y="2935400"/>
                  <a:pt x="1638300" y="2924175"/>
                </a:cubicBezTo>
                <a:cubicBezTo>
                  <a:pt x="1655835" y="2906640"/>
                  <a:pt x="1669450" y="2885559"/>
                  <a:pt x="1685925" y="2867025"/>
                </a:cubicBezTo>
                <a:cubicBezTo>
                  <a:pt x="1694874" y="2856957"/>
                  <a:pt x="1705876" y="2848798"/>
                  <a:pt x="1714500" y="2838450"/>
                </a:cubicBezTo>
                <a:cubicBezTo>
                  <a:pt x="1721829" y="2829656"/>
                  <a:pt x="1727483" y="2819583"/>
                  <a:pt x="1733550" y="2809875"/>
                </a:cubicBezTo>
                <a:cubicBezTo>
                  <a:pt x="1743362" y="2794176"/>
                  <a:pt x="1749615" y="2775897"/>
                  <a:pt x="1762125" y="2762250"/>
                </a:cubicBezTo>
                <a:cubicBezTo>
                  <a:pt x="1784931" y="2737371"/>
                  <a:pt x="1815113" y="2720076"/>
                  <a:pt x="1838325" y="2695575"/>
                </a:cubicBezTo>
                <a:cubicBezTo>
                  <a:pt x="1872434" y="2659571"/>
                  <a:pt x="1898506" y="2616344"/>
                  <a:pt x="1933575" y="2581275"/>
                </a:cubicBezTo>
                <a:cubicBezTo>
                  <a:pt x="1946275" y="2568575"/>
                  <a:pt x="1959848" y="2556692"/>
                  <a:pt x="1971675" y="2543175"/>
                </a:cubicBezTo>
                <a:cubicBezTo>
                  <a:pt x="1982129" y="2531228"/>
                  <a:pt x="1988450" y="2515695"/>
                  <a:pt x="2000250" y="2505075"/>
                </a:cubicBezTo>
                <a:cubicBezTo>
                  <a:pt x="2062893" y="2448697"/>
                  <a:pt x="2079712" y="2458451"/>
                  <a:pt x="2152650" y="2409825"/>
                </a:cubicBezTo>
                <a:cubicBezTo>
                  <a:pt x="2182771" y="2389745"/>
                  <a:pt x="2208076" y="2362961"/>
                  <a:pt x="2238375" y="2343150"/>
                </a:cubicBezTo>
                <a:cubicBezTo>
                  <a:pt x="2290787" y="2308881"/>
                  <a:pt x="2348196" y="2282636"/>
                  <a:pt x="2400300" y="2247900"/>
                </a:cubicBezTo>
                <a:cubicBezTo>
                  <a:pt x="2419350" y="2235200"/>
                  <a:pt x="2440148" y="2224795"/>
                  <a:pt x="2457450" y="2209800"/>
                </a:cubicBezTo>
                <a:cubicBezTo>
                  <a:pt x="2487988" y="2183334"/>
                  <a:pt x="2520759" y="2157699"/>
                  <a:pt x="2543175" y="2124075"/>
                </a:cubicBezTo>
                <a:cubicBezTo>
                  <a:pt x="2555875" y="2105025"/>
                  <a:pt x="2564630" y="2082645"/>
                  <a:pt x="2581275" y="2066925"/>
                </a:cubicBezTo>
                <a:cubicBezTo>
                  <a:pt x="2622373" y="2028111"/>
                  <a:pt x="2670874" y="1997946"/>
                  <a:pt x="2714625" y="1962150"/>
                </a:cubicBezTo>
                <a:cubicBezTo>
                  <a:pt x="2817026" y="1878367"/>
                  <a:pt x="2754110" y="1913832"/>
                  <a:pt x="2828925" y="1876425"/>
                </a:cubicBezTo>
                <a:cubicBezTo>
                  <a:pt x="2847975" y="1851025"/>
                  <a:pt x="2868463" y="1826643"/>
                  <a:pt x="2886075" y="1800225"/>
                </a:cubicBezTo>
                <a:cubicBezTo>
                  <a:pt x="2892425" y="1790700"/>
                  <a:pt x="2900476" y="1782111"/>
                  <a:pt x="2905125" y="1771650"/>
                </a:cubicBezTo>
                <a:cubicBezTo>
                  <a:pt x="2930571" y="1714398"/>
                  <a:pt x="2918121" y="1689295"/>
                  <a:pt x="2971800" y="1638300"/>
                </a:cubicBezTo>
                <a:cubicBezTo>
                  <a:pt x="3014617" y="1597624"/>
                  <a:pt x="3067050" y="1568450"/>
                  <a:pt x="3114675" y="1533525"/>
                </a:cubicBezTo>
                <a:cubicBezTo>
                  <a:pt x="3117850" y="1511300"/>
                  <a:pt x="3125481" y="1489264"/>
                  <a:pt x="3124200" y="1466850"/>
                </a:cubicBezTo>
                <a:cubicBezTo>
                  <a:pt x="3119099" y="1377587"/>
                  <a:pt x="3109428" y="1288487"/>
                  <a:pt x="3095625" y="1200150"/>
                </a:cubicBezTo>
                <a:cubicBezTo>
                  <a:pt x="3090632" y="1168195"/>
                  <a:pt x="3037084" y="1114710"/>
                  <a:pt x="3019425" y="1104900"/>
                </a:cubicBezTo>
                <a:cubicBezTo>
                  <a:pt x="2945977" y="1064095"/>
                  <a:pt x="2919937" y="1044908"/>
                  <a:pt x="2838450" y="1019175"/>
                </a:cubicBezTo>
                <a:cubicBezTo>
                  <a:pt x="2750284" y="991333"/>
                  <a:pt x="2656962" y="978854"/>
                  <a:pt x="2571750" y="942975"/>
                </a:cubicBezTo>
                <a:cubicBezTo>
                  <a:pt x="2360934" y="854210"/>
                  <a:pt x="2454958" y="879612"/>
                  <a:pt x="2295525" y="847725"/>
                </a:cubicBezTo>
                <a:cubicBezTo>
                  <a:pt x="2245473" y="772647"/>
                  <a:pt x="2298527" y="840537"/>
                  <a:pt x="2133600" y="762000"/>
                </a:cubicBezTo>
                <a:cubicBezTo>
                  <a:pt x="1841354" y="622835"/>
                  <a:pt x="2010051" y="697439"/>
                  <a:pt x="1666875" y="561975"/>
                </a:cubicBezTo>
                <a:cubicBezTo>
                  <a:pt x="1635068" y="549419"/>
                  <a:pt x="1604066" y="534689"/>
                  <a:pt x="1571625" y="523875"/>
                </a:cubicBezTo>
                <a:cubicBezTo>
                  <a:pt x="1410782" y="470261"/>
                  <a:pt x="1560612" y="523262"/>
                  <a:pt x="1400175" y="457200"/>
                </a:cubicBezTo>
                <a:cubicBezTo>
                  <a:pt x="1375091" y="446871"/>
                  <a:pt x="1349522" y="437749"/>
                  <a:pt x="1323975" y="428625"/>
                </a:cubicBezTo>
                <a:cubicBezTo>
                  <a:pt x="1305064" y="421871"/>
                  <a:pt x="1266825" y="409575"/>
                  <a:pt x="1266825" y="409575"/>
                </a:cubicBezTo>
                <a:cubicBezTo>
                  <a:pt x="1244600" y="390525"/>
                  <a:pt x="1224217" y="369087"/>
                  <a:pt x="1200150" y="352425"/>
                </a:cubicBezTo>
                <a:cubicBezTo>
                  <a:pt x="1145219" y="314396"/>
                  <a:pt x="1144941" y="335829"/>
                  <a:pt x="1095375" y="295275"/>
                </a:cubicBezTo>
                <a:cubicBezTo>
                  <a:pt x="1074524" y="278215"/>
                  <a:pt x="1058250" y="256147"/>
                  <a:pt x="1038225" y="238125"/>
                </a:cubicBezTo>
                <a:cubicBezTo>
                  <a:pt x="1026425" y="227505"/>
                  <a:pt x="1011925" y="220170"/>
                  <a:pt x="1000125" y="209550"/>
                </a:cubicBezTo>
                <a:cubicBezTo>
                  <a:pt x="906471" y="125261"/>
                  <a:pt x="982166" y="175915"/>
                  <a:pt x="895350" y="123825"/>
                </a:cubicBezTo>
                <a:cubicBezTo>
                  <a:pt x="889000" y="114300"/>
                  <a:pt x="885094" y="102579"/>
                  <a:pt x="876300" y="95250"/>
                </a:cubicBezTo>
                <a:cubicBezTo>
                  <a:pt x="865392" y="86160"/>
                  <a:pt x="850376" y="83505"/>
                  <a:pt x="838200" y="76200"/>
                </a:cubicBezTo>
                <a:cubicBezTo>
                  <a:pt x="818567" y="64420"/>
                  <a:pt x="799122" y="52156"/>
                  <a:pt x="781050" y="38100"/>
                </a:cubicBezTo>
                <a:cubicBezTo>
                  <a:pt x="770417" y="29830"/>
                  <a:pt x="765587" y="12610"/>
                  <a:pt x="752475" y="9525"/>
                </a:cubicBezTo>
                <a:cubicBezTo>
                  <a:pt x="709096" y="-682"/>
                  <a:pt x="663575" y="3175"/>
                  <a:pt x="619125" y="0"/>
                </a:cubicBezTo>
                <a:cubicBezTo>
                  <a:pt x="593725" y="6350"/>
                  <a:pt x="568003" y="11527"/>
                  <a:pt x="542925" y="19050"/>
                </a:cubicBezTo>
                <a:cubicBezTo>
                  <a:pt x="504458" y="30590"/>
                  <a:pt x="428625" y="57150"/>
                  <a:pt x="428625" y="57150"/>
                </a:cubicBezTo>
                <a:cubicBezTo>
                  <a:pt x="412750" y="69850"/>
                  <a:pt x="397543" y="83433"/>
                  <a:pt x="381000" y="95250"/>
                </a:cubicBezTo>
                <a:cubicBezTo>
                  <a:pt x="353054" y="115211"/>
                  <a:pt x="295275" y="152400"/>
                  <a:pt x="295275" y="152400"/>
                </a:cubicBezTo>
                <a:cubicBezTo>
                  <a:pt x="288925" y="161925"/>
                  <a:pt x="281905" y="171036"/>
                  <a:pt x="276225" y="180975"/>
                </a:cubicBezTo>
                <a:cubicBezTo>
                  <a:pt x="269180" y="193303"/>
                  <a:pt x="268014" y="209903"/>
                  <a:pt x="257175" y="219075"/>
                </a:cubicBezTo>
                <a:cubicBezTo>
                  <a:pt x="186357" y="278998"/>
                  <a:pt x="153912" y="285183"/>
                  <a:pt x="76200" y="314325"/>
                </a:cubicBezTo>
                <a:lnTo>
                  <a:pt x="0" y="542925"/>
                </a:lnTo>
              </a:path>
            </a:pathLst>
          </a:custGeom>
          <a:solidFill>
            <a:schemeClr val="accent1">
              <a:lumMod val="40000"/>
              <a:lumOff val="60000"/>
              <a:alpha val="40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endParaRPr lang="de-DE" dirty="0">
              <a:latin typeface="Libre Baskerville" panose="02000000000000000000" pitchFamily="50" charset="0"/>
            </a:endParaRPr>
          </a:p>
        </p:txBody>
      </p:sp>
      <p:sp>
        <p:nvSpPr>
          <p:cNvPr id="9" name="Textfeld 8">
            <a:extLst>
              <a:ext uri="{FF2B5EF4-FFF2-40B4-BE49-F238E27FC236}">
                <a16:creationId xmlns:a16="http://schemas.microsoft.com/office/drawing/2014/main" id="{CDBB89E3-D0E7-492A-C8A9-C94E00BB8A82}"/>
              </a:ext>
              <a:ext uri="{C183D7F6-B498-43B3-948B-1728B52AA6E4}">
                <adec:decorative xmlns:adec="http://schemas.microsoft.com/office/drawing/2017/decorative" xmlns="" val="1"/>
              </a:ext>
            </a:extLst>
          </p:cNvPr>
          <p:cNvSpPr txBox="1"/>
          <p:nvPr/>
        </p:nvSpPr>
        <p:spPr>
          <a:xfrm>
            <a:off x="4983835" y="4596632"/>
            <a:ext cx="1562094" cy="40812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a:lnSpc>
                <a:spcPct val="114000"/>
              </a:lnSpc>
            </a:pPr>
            <a:r>
              <a:rPr lang="de-DE" dirty="0">
                <a:latin typeface="Libre Baskerville" panose="02000000000000000000" pitchFamily="50" charset="0"/>
              </a:rPr>
              <a:t>Niederstadt</a:t>
            </a:r>
          </a:p>
        </p:txBody>
      </p:sp>
      <p:sp>
        <p:nvSpPr>
          <p:cNvPr id="2" name="Textfeld 1">
            <a:extLst>
              <a:ext uri="{FF2B5EF4-FFF2-40B4-BE49-F238E27FC236}">
                <a16:creationId xmlns:a16="http://schemas.microsoft.com/office/drawing/2014/main" id="{F53919A9-DE81-9DBC-BF62-E268B8A40043}"/>
              </a:ext>
            </a:extLst>
          </p:cNvPr>
          <p:cNvSpPr txBox="1"/>
          <p:nvPr/>
        </p:nvSpPr>
        <p:spPr>
          <a:xfrm>
            <a:off x="11130169" y="0"/>
            <a:ext cx="1061831" cy="794064"/>
          </a:xfrm>
          <a:prstGeom prst="rect">
            <a:avLst/>
          </a:prstGeom>
          <a:noFill/>
        </p:spPr>
        <p:txBody>
          <a:bodyPr wrap="square" rtlCol="0">
            <a:spAutoFit/>
          </a:bodyPr>
          <a:lstStyle/>
          <a:p>
            <a:pPr>
              <a:lnSpc>
                <a:spcPct val="114000"/>
              </a:lnSpc>
            </a:pPr>
            <a:r>
              <a:rPr lang="de-DE" sz="1000" dirty="0">
                <a:latin typeface="Libre Baskerville" panose="02000000000000000000" pitchFamily="50" charset="0"/>
              </a:rPr>
              <a:t>Bild 3. Lizenzangabe auf Folie 26.</a:t>
            </a:r>
          </a:p>
        </p:txBody>
      </p:sp>
      <p:sp>
        <p:nvSpPr>
          <p:cNvPr id="7" name="Foliennummernplatzhalter 6">
            <a:extLst>
              <a:ext uri="{FF2B5EF4-FFF2-40B4-BE49-F238E27FC236}">
                <a16:creationId xmlns:a16="http://schemas.microsoft.com/office/drawing/2014/main" id="{7B350CFD-2E83-38B7-DE2B-5B5673AF1F13}"/>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8</a:t>
            </a:fld>
            <a:endParaRPr lang="de-DE" dirty="0">
              <a:latin typeface="Libre Baskerville" panose="02000000000000000000" pitchFamily="50" charset="0"/>
            </a:endParaRPr>
          </a:p>
        </p:txBody>
      </p:sp>
    </p:spTree>
    <p:extLst>
      <p:ext uri="{BB962C8B-B14F-4D97-AF65-F5344CB8AC3E}">
        <p14:creationId xmlns:p14="http://schemas.microsoft.com/office/powerpoint/2010/main" val="2217334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6B98A4-D3B6-37C4-7BE6-2873DDFAC791}"/>
              </a:ext>
            </a:extLst>
          </p:cNvPr>
          <p:cNvSpPr>
            <a:spLocks noGrp="1"/>
          </p:cNvSpPr>
          <p:nvPr>
            <p:ph type="title"/>
          </p:nvPr>
        </p:nvSpPr>
        <p:spPr/>
        <p:txBody>
          <a:bodyPr/>
          <a:lstStyle/>
          <a:p>
            <a:pPr>
              <a:lnSpc>
                <a:spcPct val="114000"/>
              </a:lnSpc>
            </a:pPr>
            <a:r>
              <a:rPr lang="de-DE" dirty="0">
                <a:latin typeface="Libre Baskerville" panose="02000000000000000000" pitchFamily="50" charset="0"/>
              </a:rPr>
              <a:t>Kartenarbeit – Aufgabe 2</a:t>
            </a:r>
          </a:p>
        </p:txBody>
      </p:sp>
      <p:sp>
        <p:nvSpPr>
          <p:cNvPr id="3" name="Inhaltsplatzhalter 2">
            <a:extLst>
              <a:ext uri="{FF2B5EF4-FFF2-40B4-BE49-F238E27FC236}">
                <a16:creationId xmlns:a16="http://schemas.microsoft.com/office/drawing/2014/main" id="{52CAB765-027E-3FBC-D424-9C11B4D475E9}"/>
              </a:ext>
            </a:extLst>
          </p:cNvPr>
          <p:cNvSpPr>
            <a:spLocks noGrp="1"/>
          </p:cNvSpPr>
          <p:nvPr>
            <p:ph idx="1"/>
          </p:nvPr>
        </p:nvSpPr>
        <p:spPr/>
        <p:txBody>
          <a:bodyPr>
            <a:normAutofit/>
          </a:bodyPr>
          <a:lstStyle/>
          <a:p>
            <a:pPr marL="0" indent="0">
              <a:lnSpc>
                <a:spcPct val="114000"/>
              </a:lnSpc>
              <a:buNone/>
            </a:pPr>
            <a:r>
              <a:rPr lang="de-DE" sz="2400" u="sng" dirty="0">
                <a:effectLst/>
                <a:latin typeface="Libre Baskerville" panose="02000000000000000000" pitchFamily="50" charset="0"/>
                <a:ea typeface="Verdana" panose="020B0604030504040204" pitchFamily="34" charset="0"/>
                <a:cs typeface="Times New Roman" panose="02020603050405020304" pitchFamily="18" charset="0"/>
              </a:rPr>
              <a:t>Vergleichen</a:t>
            </a:r>
            <a:r>
              <a:rPr lang="de-DE" sz="2400" dirty="0">
                <a:effectLst/>
                <a:latin typeface="Libre Baskerville" panose="02000000000000000000" pitchFamily="50" charset="0"/>
                <a:ea typeface="Verdana" panose="020B0604030504040204" pitchFamily="34" charset="0"/>
                <a:cs typeface="Times New Roman" panose="02020603050405020304" pitchFamily="18" charset="0"/>
              </a:rPr>
              <a:t> Sie den Stadtplan von Frankfurt aus dem Jahr 1572 mit dem aktuellen Stadtplan. </a:t>
            </a:r>
          </a:p>
          <a:p>
            <a:pPr marL="0" lvl="0" indent="0">
              <a:lnSpc>
                <a:spcPct val="114000"/>
              </a:lnSpc>
              <a:spcAft>
                <a:spcPts val="800"/>
              </a:spcAft>
              <a:buNone/>
            </a:pPr>
            <a:r>
              <a:rPr lang="de-DE" sz="2400" dirty="0">
                <a:effectLst/>
                <a:latin typeface="Libre Baskerville" panose="02000000000000000000" pitchFamily="50" charset="0"/>
                <a:ea typeface="Verdana" panose="020B0604030504040204" pitchFamily="34" charset="0"/>
                <a:cs typeface="Times New Roman" panose="02020603050405020304" pitchFamily="18" charset="0"/>
              </a:rPr>
              <a:t>Wo befinden sich heute die jeweiligen Orte?</a:t>
            </a:r>
          </a:p>
        </p:txBody>
      </p:sp>
      <p:sp>
        <p:nvSpPr>
          <p:cNvPr id="4" name="Foliennummernplatzhalter 3">
            <a:extLst>
              <a:ext uri="{FF2B5EF4-FFF2-40B4-BE49-F238E27FC236}">
                <a16:creationId xmlns:a16="http://schemas.microsoft.com/office/drawing/2014/main" id="{C586B586-FF5E-AF8B-6A43-5A1565C564D9}"/>
              </a:ext>
            </a:extLst>
          </p:cNvPr>
          <p:cNvSpPr>
            <a:spLocks noGrp="1"/>
          </p:cNvSpPr>
          <p:nvPr>
            <p:ph type="sldNum" sz="quarter" idx="12"/>
          </p:nvPr>
        </p:nvSpPr>
        <p:spPr/>
        <p:txBody>
          <a:bodyPr/>
          <a:lstStyle/>
          <a:p>
            <a:pPr>
              <a:lnSpc>
                <a:spcPct val="114000"/>
              </a:lnSpc>
            </a:pPr>
            <a:fld id="{2FB8CD1D-9288-44A6-A9B1-93EA8C08BE05}" type="slidenum">
              <a:rPr lang="de-DE" smtClean="0">
                <a:latin typeface="Libre Baskerville" panose="02000000000000000000" pitchFamily="50" charset="0"/>
              </a:rPr>
              <a:pPr>
                <a:lnSpc>
                  <a:spcPct val="114000"/>
                </a:lnSpc>
              </a:pPr>
              <a:t>9</a:t>
            </a:fld>
            <a:endParaRPr lang="de-DE" dirty="0">
              <a:latin typeface="Libre Baskerville" panose="02000000000000000000" pitchFamily="50" charset="0"/>
            </a:endParaRPr>
          </a:p>
        </p:txBody>
      </p:sp>
    </p:spTree>
    <p:extLst>
      <p:ext uri="{BB962C8B-B14F-4D97-AF65-F5344CB8AC3E}">
        <p14:creationId xmlns:p14="http://schemas.microsoft.com/office/powerpoint/2010/main" val="157030400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867</Words>
  <Application>Microsoft Office PowerPoint</Application>
  <PresentationFormat>Breitbild</PresentationFormat>
  <Paragraphs>140</Paragraphs>
  <Slides>26</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26</vt:i4>
      </vt:variant>
    </vt:vector>
  </HeadingPairs>
  <TitlesOfParts>
    <vt:vector size="34" baseType="lpstr">
      <vt:lpstr>Aptos</vt:lpstr>
      <vt:lpstr>Aptos Display</vt:lpstr>
      <vt:lpstr>Arial</vt:lpstr>
      <vt:lpstr>Calibri</vt:lpstr>
      <vt:lpstr>Libre Baskerville</vt:lpstr>
      <vt:lpstr>Times New Roman</vt:lpstr>
      <vt:lpstr>Verdana</vt:lpstr>
      <vt:lpstr>Office</vt:lpstr>
      <vt:lpstr>Zwischen Bürgerrecht und Stättigkeit</vt:lpstr>
      <vt:lpstr>Das Römisch-Deutsche Reich im Jahr 1618</vt:lpstr>
      <vt:lpstr>Deutschland um 1600</vt:lpstr>
      <vt:lpstr>Glaubensflüchtlinge in Frankfurt I</vt:lpstr>
      <vt:lpstr>Glaubensflüchtlinge in Frankfurt I</vt:lpstr>
      <vt:lpstr>Kartenarbeit – Aufgabe 1</vt:lpstr>
      <vt:lpstr>PowerPoint-Präsentation</vt:lpstr>
      <vt:lpstr>PowerPoint-Präsentation</vt:lpstr>
      <vt:lpstr>Kartenarbeit – Aufgabe 2</vt:lpstr>
      <vt:lpstr>PowerPoint-Präsentation</vt:lpstr>
      <vt:lpstr>Glaubensflüchtlinge in Frankfurt II</vt:lpstr>
      <vt:lpstr>Wer war Teil der Frankfurter Stadtbevölkerung um 1600?</vt:lpstr>
      <vt:lpstr>Glaubensflüchtlinge in Frankfurt III</vt:lpstr>
      <vt:lpstr>PowerPoint-Präsentation</vt:lpstr>
      <vt:lpstr>Die Kirche vor dem Bockenheimer Tor</vt:lpstr>
      <vt:lpstr>Rollenspiel: Streit um den Kirchenbau</vt:lpstr>
      <vt:lpstr>Ein Spaziergang durch Frankfurt im Jahr 1601</vt:lpstr>
      <vt:lpstr>Vorbereitung</vt:lpstr>
      <vt:lpstr>Diskussion</vt:lpstr>
      <vt:lpstr>Debriefing</vt:lpstr>
      <vt:lpstr>Debriefing</vt:lpstr>
      <vt:lpstr>Debriefing</vt:lpstr>
      <vt:lpstr>Debriefing</vt:lpstr>
      <vt:lpstr>Debriefing</vt:lpstr>
      <vt:lpstr>Debriefing</vt:lpstr>
      <vt:lpstr>Lizenzangaben zu den Bildern auf den Folien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Wollen wir eine Kirche am Bockenheimer Tor?</dc:title>
  <dc:creator>Alexander Schlepper</dc:creator>
  <cp:lastModifiedBy>Schmidt, Sophie</cp:lastModifiedBy>
  <cp:revision>37</cp:revision>
  <dcterms:created xsi:type="dcterms:W3CDTF">2024-03-12T07:42:39Z</dcterms:created>
  <dcterms:modified xsi:type="dcterms:W3CDTF">2025-03-12T00:51:16Z</dcterms:modified>
</cp:coreProperties>
</file>