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82" r:id="rId2"/>
    <p:sldId id="290" r:id="rId3"/>
    <p:sldId id="267" r:id="rId4"/>
    <p:sldId id="269" r:id="rId5"/>
    <p:sldId id="296" r:id="rId6"/>
    <p:sldId id="271" r:id="rId7"/>
    <p:sldId id="273" r:id="rId8"/>
    <p:sldId id="257" r:id="rId9"/>
    <p:sldId id="274" r:id="rId10"/>
    <p:sldId id="275" r:id="rId11"/>
    <p:sldId id="276" r:id="rId12"/>
    <p:sldId id="277" r:id="rId13"/>
    <p:sldId id="278" r:id="rId14"/>
    <p:sldId id="291" r:id="rId15"/>
    <p:sldId id="292" r:id="rId16"/>
    <p:sldId id="279" r:id="rId17"/>
    <p:sldId id="281" r:id="rId18"/>
    <p:sldId id="286" r:id="rId19"/>
    <p:sldId id="287" r:id="rId20"/>
    <p:sldId id="288" r:id="rId21"/>
    <p:sldId id="289" r:id="rId22"/>
    <p:sldId id="285" r:id="rId23"/>
    <p:sldId id="294" r:id="rId24"/>
    <p:sldId id="295" r:id="rId2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A4FC48-419D-C0C6-B322-32F1D27906CD}" name="Alexander Schlepper" initials="AS" userId="f9c779d21d9d07b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FDD2B4-9783-4510-98A4-405F78404341}" v="101" dt="2024-03-07T11:52:08.2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94660"/>
  </p:normalViewPr>
  <p:slideViewPr>
    <p:cSldViewPr snapToGrid="0">
      <p:cViewPr varScale="1">
        <p:scale>
          <a:sx n="122" d="100"/>
          <a:sy n="122" d="100"/>
        </p:scale>
        <p:origin x="101" y="25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3BA0D7-5DE2-47EB-BB76-F2C360C19EFF}" type="datetimeFigureOut">
              <a:rPr lang="de-DE" smtClean="0"/>
              <a:t>11.03.2025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7436B-6E45-4173-B771-BB6BC90AB65C}" type="slidenum">
              <a:rPr lang="de-DE" smtClean="0"/>
              <a:t>‹Nr.›</a:t>
            </a:fld>
            <a:endParaRPr lang="de-DE"/>
          </a:p>
        </p:txBody>
      </p:sp>
    </p:spTree>
    <p:extLst>
      <p:ext uri="{BB962C8B-B14F-4D97-AF65-F5344CB8AC3E}">
        <p14:creationId xmlns:p14="http://schemas.microsoft.com/office/powerpoint/2010/main" val="1361756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6CB695-13B8-9677-FFDB-3CB2197B003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B347D15D-824D-52A2-D0D3-D5D1510F17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984522CC-DCC5-9833-D929-9A99305FA599}"/>
              </a:ext>
            </a:extLst>
          </p:cNvPr>
          <p:cNvSpPr>
            <a:spLocks noGrp="1"/>
          </p:cNvSpPr>
          <p:nvPr>
            <p:ph type="dt" sz="half" idx="10"/>
          </p:nvPr>
        </p:nvSpPr>
        <p:spPr/>
        <p:txBody>
          <a:bodyPr/>
          <a:lstStyle/>
          <a:p>
            <a:fld id="{44563687-9E52-4938-9052-518E093A1B97}" type="datetime1">
              <a:rPr lang="de-DE" smtClean="0"/>
              <a:t>11.03.2025</a:t>
            </a:fld>
            <a:endParaRPr lang="de-DE"/>
          </a:p>
        </p:txBody>
      </p:sp>
      <p:sp>
        <p:nvSpPr>
          <p:cNvPr id="5" name="Fußzeilenplatzhalter 4">
            <a:extLst>
              <a:ext uri="{FF2B5EF4-FFF2-40B4-BE49-F238E27FC236}">
                <a16:creationId xmlns:a16="http://schemas.microsoft.com/office/drawing/2014/main" id="{741E8C11-A2CC-8110-EE6E-CBE7ABF780D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8A6D9D9-E528-77E9-00B6-4EFE1DEBDB1E}"/>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745103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451037-D9A1-DB80-3124-E4A168CCEEA4}"/>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A5FC688-515A-CBCD-9D5C-41A19BCC5041}"/>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354F64B-FB83-A0F9-4472-63709E5268BB}"/>
              </a:ext>
            </a:extLst>
          </p:cNvPr>
          <p:cNvSpPr>
            <a:spLocks noGrp="1"/>
          </p:cNvSpPr>
          <p:nvPr>
            <p:ph type="dt" sz="half" idx="10"/>
          </p:nvPr>
        </p:nvSpPr>
        <p:spPr/>
        <p:txBody>
          <a:bodyPr/>
          <a:lstStyle/>
          <a:p>
            <a:fld id="{C3035AB5-657A-42DA-B1B3-B80E677A9E30}" type="datetime1">
              <a:rPr lang="de-DE" smtClean="0"/>
              <a:t>11.03.2025</a:t>
            </a:fld>
            <a:endParaRPr lang="de-DE"/>
          </a:p>
        </p:txBody>
      </p:sp>
      <p:sp>
        <p:nvSpPr>
          <p:cNvPr id="5" name="Fußzeilenplatzhalter 4">
            <a:extLst>
              <a:ext uri="{FF2B5EF4-FFF2-40B4-BE49-F238E27FC236}">
                <a16:creationId xmlns:a16="http://schemas.microsoft.com/office/drawing/2014/main" id="{D2EA4919-E402-DBCF-D7C4-5E6DF7DB0A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9CCEDFB-4AB0-DDB5-5BA8-1B7E6DAF9BC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1486476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6D9C0071-07FC-2E0A-23A5-215B664DD6E2}"/>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BFFC66ED-7605-BD2F-5A2A-40ECE6D0AC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7C6D964-CBBC-1314-2295-A892D054E38A}"/>
              </a:ext>
            </a:extLst>
          </p:cNvPr>
          <p:cNvSpPr>
            <a:spLocks noGrp="1"/>
          </p:cNvSpPr>
          <p:nvPr>
            <p:ph type="dt" sz="half" idx="10"/>
          </p:nvPr>
        </p:nvSpPr>
        <p:spPr/>
        <p:txBody>
          <a:bodyPr/>
          <a:lstStyle/>
          <a:p>
            <a:fld id="{C97E5DC6-1D9F-4B51-93B3-ED4BA7CFDC1A}" type="datetime1">
              <a:rPr lang="de-DE" smtClean="0"/>
              <a:t>11.03.2025</a:t>
            </a:fld>
            <a:endParaRPr lang="de-DE"/>
          </a:p>
        </p:txBody>
      </p:sp>
      <p:sp>
        <p:nvSpPr>
          <p:cNvPr id="5" name="Fußzeilenplatzhalter 4">
            <a:extLst>
              <a:ext uri="{FF2B5EF4-FFF2-40B4-BE49-F238E27FC236}">
                <a16:creationId xmlns:a16="http://schemas.microsoft.com/office/drawing/2014/main" id="{1245467C-F97A-6B14-8F19-31FDA6D89A3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3BBD0AF-2FA1-8353-A8EB-7F09E1AD8621}"/>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385683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7A7F6E-7EAC-D84B-C1AD-0F47A941FCC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85D42BF5-D208-2805-7E09-46824914F75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F58EC1D-2678-1DCB-B13B-5F3D0A2914BD}"/>
              </a:ext>
            </a:extLst>
          </p:cNvPr>
          <p:cNvSpPr>
            <a:spLocks noGrp="1"/>
          </p:cNvSpPr>
          <p:nvPr>
            <p:ph type="dt" sz="half" idx="10"/>
          </p:nvPr>
        </p:nvSpPr>
        <p:spPr/>
        <p:txBody>
          <a:bodyPr/>
          <a:lstStyle/>
          <a:p>
            <a:fld id="{74A70B0E-5EB9-4457-B33A-E8E6A2F2A255}" type="datetime1">
              <a:rPr lang="de-DE" smtClean="0"/>
              <a:t>11.03.2025</a:t>
            </a:fld>
            <a:endParaRPr lang="de-DE"/>
          </a:p>
        </p:txBody>
      </p:sp>
      <p:sp>
        <p:nvSpPr>
          <p:cNvPr id="5" name="Fußzeilenplatzhalter 4">
            <a:extLst>
              <a:ext uri="{FF2B5EF4-FFF2-40B4-BE49-F238E27FC236}">
                <a16:creationId xmlns:a16="http://schemas.microsoft.com/office/drawing/2014/main" id="{2EB9B0E7-C321-A4B9-F3FD-311605C0570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4711D5E-D90D-7255-D653-6F2C9C293738}"/>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739609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8C3180-E939-3B5C-0C46-B3124A978BFA}"/>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07EFCE37-46AA-E875-C038-B3034F6EBE8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8CFD75A-7552-AF53-4FBC-C29FFE35E23E}"/>
              </a:ext>
            </a:extLst>
          </p:cNvPr>
          <p:cNvSpPr>
            <a:spLocks noGrp="1"/>
          </p:cNvSpPr>
          <p:nvPr>
            <p:ph type="dt" sz="half" idx="10"/>
          </p:nvPr>
        </p:nvSpPr>
        <p:spPr/>
        <p:txBody>
          <a:bodyPr/>
          <a:lstStyle/>
          <a:p>
            <a:fld id="{8739ED97-6223-46B5-8236-9EC974E33CF4}" type="datetime1">
              <a:rPr lang="de-DE" smtClean="0"/>
              <a:t>11.03.2025</a:t>
            </a:fld>
            <a:endParaRPr lang="de-DE"/>
          </a:p>
        </p:txBody>
      </p:sp>
      <p:sp>
        <p:nvSpPr>
          <p:cNvPr id="5" name="Fußzeilenplatzhalter 4">
            <a:extLst>
              <a:ext uri="{FF2B5EF4-FFF2-40B4-BE49-F238E27FC236}">
                <a16:creationId xmlns:a16="http://schemas.microsoft.com/office/drawing/2014/main" id="{00830E13-7707-0973-C446-ECB36DF9FA3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CCD6A1A-2EC9-8BA7-07D8-17A528B6E859}"/>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1858225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9884A4-1F49-A10B-1E26-46FFA4B755F1}"/>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2FA1F9EB-D299-2D23-45AA-AB50A376849D}"/>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58A90C39-EF6E-B2F3-BD0B-37AABDAF2C2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3C6A1800-6B21-F039-E88F-62FBF08531E9}"/>
              </a:ext>
            </a:extLst>
          </p:cNvPr>
          <p:cNvSpPr>
            <a:spLocks noGrp="1"/>
          </p:cNvSpPr>
          <p:nvPr>
            <p:ph type="dt" sz="half" idx="10"/>
          </p:nvPr>
        </p:nvSpPr>
        <p:spPr/>
        <p:txBody>
          <a:bodyPr/>
          <a:lstStyle/>
          <a:p>
            <a:fld id="{6C8754DD-19EC-42F3-81B7-A8ECA46E68C2}" type="datetime1">
              <a:rPr lang="de-DE" smtClean="0"/>
              <a:t>11.03.2025</a:t>
            </a:fld>
            <a:endParaRPr lang="de-DE"/>
          </a:p>
        </p:txBody>
      </p:sp>
      <p:sp>
        <p:nvSpPr>
          <p:cNvPr id="6" name="Fußzeilenplatzhalter 5">
            <a:extLst>
              <a:ext uri="{FF2B5EF4-FFF2-40B4-BE49-F238E27FC236}">
                <a16:creationId xmlns:a16="http://schemas.microsoft.com/office/drawing/2014/main" id="{68061775-06D6-D152-BBAC-4F300916FE8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6B99C57-8CE4-24F1-9FB8-A23E26F22AFC}"/>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499516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ED7199-C6D6-0643-7F9A-8A94E2D542C5}"/>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19B9B1A3-0D45-FEA1-D956-0A5ED7F714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7156D322-7771-DF66-22AD-C9CA19597B9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83E3E77B-7828-858C-F2F2-E7A99344CA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C6AF1CA9-ADE3-76E3-19DF-86D744A962DA}"/>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D2F3261A-4D4F-3442-647B-420E90EC66A6}"/>
              </a:ext>
            </a:extLst>
          </p:cNvPr>
          <p:cNvSpPr>
            <a:spLocks noGrp="1"/>
          </p:cNvSpPr>
          <p:nvPr>
            <p:ph type="dt" sz="half" idx="10"/>
          </p:nvPr>
        </p:nvSpPr>
        <p:spPr/>
        <p:txBody>
          <a:bodyPr/>
          <a:lstStyle/>
          <a:p>
            <a:fld id="{493B02C5-E12B-4B70-BF32-C57EE9CAA865}" type="datetime1">
              <a:rPr lang="de-DE" smtClean="0"/>
              <a:t>11.03.2025</a:t>
            </a:fld>
            <a:endParaRPr lang="de-DE"/>
          </a:p>
        </p:txBody>
      </p:sp>
      <p:sp>
        <p:nvSpPr>
          <p:cNvPr id="8" name="Fußzeilenplatzhalter 7">
            <a:extLst>
              <a:ext uri="{FF2B5EF4-FFF2-40B4-BE49-F238E27FC236}">
                <a16:creationId xmlns:a16="http://schemas.microsoft.com/office/drawing/2014/main" id="{474EDA61-5DD9-D19B-ACEB-678B755654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CBBBA9D1-FF17-6A6E-9A86-9866263A743A}"/>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831653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8D1228-69F8-3C14-3BEA-9729BB87CE8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075BD4C-3AAA-B457-276D-790FC23D9A19}"/>
              </a:ext>
            </a:extLst>
          </p:cNvPr>
          <p:cNvSpPr>
            <a:spLocks noGrp="1"/>
          </p:cNvSpPr>
          <p:nvPr>
            <p:ph type="dt" sz="half" idx="10"/>
          </p:nvPr>
        </p:nvSpPr>
        <p:spPr/>
        <p:txBody>
          <a:bodyPr/>
          <a:lstStyle/>
          <a:p>
            <a:fld id="{A21CC53D-E756-4577-BDC5-99AF17AC46AB}" type="datetime1">
              <a:rPr lang="de-DE" smtClean="0"/>
              <a:t>11.03.2025</a:t>
            </a:fld>
            <a:endParaRPr lang="de-DE"/>
          </a:p>
        </p:txBody>
      </p:sp>
      <p:sp>
        <p:nvSpPr>
          <p:cNvPr id="4" name="Fußzeilenplatzhalter 3">
            <a:extLst>
              <a:ext uri="{FF2B5EF4-FFF2-40B4-BE49-F238E27FC236}">
                <a16:creationId xmlns:a16="http://schemas.microsoft.com/office/drawing/2014/main" id="{2F15701C-A70A-3EFE-DDBB-83CD165155CE}"/>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2D796519-68C1-F342-C0D5-4050BCFD8FA0}"/>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2534447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1C2E1CA-B9E7-9375-F89F-6E12B539D713}"/>
              </a:ext>
            </a:extLst>
          </p:cNvPr>
          <p:cNvSpPr>
            <a:spLocks noGrp="1"/>
          </p:cNvSpPr>
          <p:nvPr>
            <p:ph type="dt" sz="half" idx="10"/>
          </p:nvPr>
        </p:nvSpPr>
        <p:spPr/>
        <p:txBody>
          <a:bodyPr/>
          <a:lstStyle/>
          <a:p>
            <a:fld id="{1F84A03A-C27C-4F96-8282-98FB674EC94B}" type="datetime1">
              <a:rPr lang="de-DE" smtClean="0"/>
              <a:t>11.03.2025</a:t>
            </a:fld>
            <a:endParaRPr lang="de-DE"/>
          </a:p>
        </p:txBody>
      </p:sp>
      <p:sp>
        <p:nvSpPr>
          <p:cNvPr id="3" name="Fußzeilenplatzhalter 2">
            <a:extLst>
              <a:ext uri="{FF2B5EF4-FFF2-40B4-BE49-F238E27FC236}">
                <a16:creationId xmlns:a16="http://schemas.microsoft.com/office/drawing/2014/main" id="{D9F56E14-96B6-3AE2-E30F-FFD0FB27A5FF}"/>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C50CA51-0F66-9261-9421-594F8D722E80}"/>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742242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6C86FD-DC57-9C11-751D-159D1A2A91C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15CF0478-93FD-D4FA-F648-3D5EB1DC75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1B0CCB5-C5A0-C3B9-8372-601CF2DACF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21C2E26-35AD-C8AB-FD4C-55B701431B5C}"/>
              </a:ext>
            </a:extLst>
          </p:cNvPr>
          <p:cNvSpPr>
            <a:spLocks noGrp="1"/>
          </p:cNvSpPr>
          <p:nvPr>
            <p:ph type="dt" sz="half" idx="10"/>
          </p:nvPr>
        </p:nvSpPr>
        <p:spPr/>
        <p:txBody>
          <a:bodyPr/>
          <a:lstStyle/>
          <a:p>
            <a:fld id="{C0E4497D-5346-4BCC-B078-31D165929394}" type="datetime1">
              <a:rPr lang="de-DE" smtClean="0"/>
              <a:t>11.03.2025</a:t>
            </a:fld>
            <a:endParaRPr lang="de-DE"/>
          </a:p>
        </p:txBody>
      </p:sp>
      <p:sp>
        <p:nvSpPr>
          <p:cNvPr id="6" name="Fußzeilenplatzhalter 5">
            <a:extLst>
              <a:ext uri="{FF2B5EF4-FFF2-40B4-BE49-F238E27FC236}">
                <a16:creationId xmlns:a16="http://schemas.microsoft.com/office/drawing/2014/main" id="{356A38A6-E535-98BF-C73D-F82B9108619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28BE656D-5153-AFF4-B1B4-7681302456B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3575781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E78CE3-B4F1-0C8B-1490-024E3B89A184}"/>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1E241F39-95C6-0AC9-C548-2B869F498A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15D92C36-9520-265C-47AD-1021949DE9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E820D44-6CE8-7AC9-41BC-D97C81C523F8}"/>
              </a:ext>
            </a:extLst>
          </p:cNvPr>
          <p:cNvSpPr>
            <a:spLocks noGrp="1"/>
          </p:cNvSpPr>
          <p:nvPr>
            <p:ph type="dt" sz="half" idx="10"/>
          </p:nvPr>
        </p:nvSpPr>
        <p:spPr/>
        <p:txBody>
          <a:bodyPr/>
          <a:lstStyle/>
          <a:p>
            <a:fld id="{412B95DF-26C0-4E8A-8FDE-8D16019AADDA}" type="datetime1">
              <a:rPr lang="de-DE" smtClean="0"/>
              <a:t>11.03.2025</a:t>
            </a:fld>
            <a:endParaRPr lang="de-DE"/>
          </a:p>
        </p:txBody>
      </p:sp>
      <p:sp>
        <p:nvSpPr>
          <p:cNvPr id="6" name="Fußzeilenplatzhalter 5">
            <a:extLst>
              <a:ext uri="{FF2B5EF4-FFF2-40B4-BE49-F238E27FC236}">
                <a16:creationId xmlns:a16="http://schemas.microsoft.com/office/drawing/2014/main" id="{0199638A-18DB-B90B-7CD8-045400A86BC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B2C128E-EB9A-A8C5-8D91-20F69EA946E4}"/>
              </a:ext>
            </a:extLst>
          </p:cNvPr>
          <p:cNvSpPr>
            <a:spLocks noGrp="1"/>
          </p:cNvSpPr>
          <p:nvPr>
            <p:ph type="sldNum" sz="quarter" idx="12"/>
          </p:nvPr>
        </p:nvSpPr>
        <p:spPr/>
        <p:txBody>
          <a:bodyPr/>
          <a:lstStyle/>
          <a:p>
            <a:fld id="{E000AFE4-1DDB-4119-878D-BE52311CFAA2}" type="slidenum">
              <a:rPr lang="de-DE" smtClean="0"/>
              <a:t>‹Nr.›</a:t>
            </a:fld>
            <a:endParaRPr lang="de-DE"/>
          </a:p>
        </p:txBody>
      </p:sp>
    </p:spTree>
    <p:extLst>
      <p:ext uri="{BB962C8B-B14F-4D97-AF65-F5344CB8AC3E}">
        <p14:creationId xmlns:p14="http://schemas.microsoft.com/office/powerpoint/2010/main" val="885742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6927303B-C94A-D7ED-84FC-84F686A24B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E0C9B530-0188-A2C8-745E-2CBEFE43AD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C0D4D80-E424-64C6-04C0-B16D03AC30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3E321EF-9A99-4FA3-817F-C78D86644A00}" type="datetime1">
              <a:rPr lang="de-DE" smtClean="0"/>
              <a:t>11.03.2025</a:t>
            </a:fld>
            <a:endParaRPr lang="de-DE"/>
          </a:p>
        </p:txBody>
      </p:sp>
      <p:sp>
        <p:nvSpPr>
          <p:cNvPr id="5" name="Fußzeilenplatzhalter 4">
            <a:extLst>
              <a:ext uri="{FF2B5EF4-FFF2-40B4-BE49-F238E27FC236}">
                <a16:creationId xmlns:a16="http://schemas.microsoft.com/office/drawing/2014/main" id="{4486A282-9225-3199-1865-D640384458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4D764AAE-8872-A602-7DCC-CA7CF3B686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000AFE4-1DDB-4119-878D-BE52311CFAA2}" type="slidenum">
              <a:rPr lang="de-DE" smtClean="0"/>
              <a:t>‹Nr.›</a:t>
            </a:fld>
            <a:endParaRPr lang="de-DE"/>
          </a:p>
        </p:txBody>
      </p:sp>
    </p:spTree>
    <p:extLst>
      <p:ext uri="{BB962C8B-B14F-4D97-AF65-F5344CB8AC3E}">
        <p14:creationId xmlns:p14="http://schemas.microsoft.com/office/powerpoint/2010/main" val="14995924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sa/4.0/legalcode"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s://www.juedischesmuseum.de/"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7" Type="http://schemas.openxmlformats.org/officeDocument/2006/relationships/image" Target="../media/image16.jpg"/><Relationship Id="rId2" Type="http://schemas.openxmlformats.org/officeDocument/2006/relationships/image" Target="../media/image12.jpg"/><Relationship Id="rId1" Type="http://schemas.openxmlformats.org/officeDocument/2006/relationships/slideLayout" Target="../slideLayouts/slideLayout4.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metahubfrankfurt.de/jmf/locations/judengasse/"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creativecommons.org/publicdomain/zero/1.0/deed.de" TargetMode="External"/><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creativecommons.org/publicdomain/zero/1.0/deed.de" TargetMode="External"/><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creativecommons.org/publicdomain/zero/1.0/deed.de" TargetMode="External"/><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a:xfrm>
            <a:off x="1524000" y="1523196"/>
            <a:ext cx="9144000" cy="1395369"/>
          </a:xfrm>
        </p:spPr>
        <p:txBody>
          <a:bodyPr>
            <a:noAutofit/>
          </a:bodyPr>
          <a:lstStyle/>
          <a:p>
            <a:r>
              <a:rPr lang="de-DE" b="1" dirty="0" smtClean="0">
                <a:latin typeface="Libre Baskerville" panose="02000000000000000000" pitchFamily="50" charset="0"/>
              </a:rPr>
              <a:t>Traube, Bär und Goldener Schwan</a:t>
            </a:r>
            <a:endParaRPr lang="de-DE" b="1" dirty="0">
              <a:latin typeface="Libre Baskerville" panose="02000000000000000000" pitchFamily="50" charset="0"/>
              <a:ea typeface="+mn-ea"/>
              <a:cs typeface="+mn-cs"/>
            </a:endParaRP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524000" y="3575144"/>
            <a:ext cx="9144000" cy="1655762"/>
          </a:xfrm>
        </p:spPr>
        <p:txBody>
          <a:bodyPr>
            <a:normAutofit/>
          </a:bodyPr>
          <a:lstStyle/>
          <a:p>
            <a:pPr lvl="0" eaLnBrk="0" fontAlgn="base" hangingPunct="0">
              <a:lnSpc>
                <a:spcPct val="114000"/>
              </a:lnSpc>
              <a:spcBef>
                <a:spcPct val="0"/>
              </a:spcBef>
              <a:spcAft>
                <a:spcPct val="0"/>
              </a:spcAft>
            </a:pPr>
            <a:r>
              <a:rPr lang="de-DE" altLang="de-DE" dirty="0" smtClean="0">
                <a:latin typeface="Libre Baskerville" panose="02000000000000000000" pitchFamily="50" charset="0"/>
              </a:rPr>
              <a:t>Hauszeichen </a:t>
            </a:r>
            <a:r>
              <a:rPr lang="de-DE" altLang="de-DE" dirty="0">
                <a:latin typeface="Libre Baskerville" panose="02000000000000000000" pitchFamily="50" charset="0"/>
              </a:rPr>
              <a:t>in der </a:t>
            </a:r>
            <a:r>
              <a:rPr lang="de-DE" altLang="de-DE" dirty="0" smtClean="0">
                <a:latin typeface="Libre Baskerville" panose="02000000000000000000" pitchFamily="50" charset="0"/>
              </a:rPr>
              <a:t>Judengasse</a:t>
            </a:r>
          </a:p>
          <a:p>
            <a:pPr lvl="0" eaLnBrk="0" fontAlgn="base" hangingPunct="0">
              <a:lnSpc>
                <a:spcPct val="114000"/>
              </a:lnSpc>
              <a:spcBef>
                <a:spcPct val="0"/>
              </a:spcBef>
              <a:spcAft>
                <a:spcPct val="0"/>
              </a:spcAft>
            </a:pPr>
            <a:r>
              <a:rPr lang="de-DE" altLang="de-DE" dirty="0" smtClean="0">
                <a:latin typeface="Libre Baskerville" panose="02000000000000000000" pitchFamily="50" charset="0"/>
              </a:rPr>
              <a:t>Modul mit 3 Bausteinen</a:t>
            </a:r>
            <a:endParaRPr lang="de-DE" altLang="de-DE" dirty="0">
              <a:latin typeface="Libre Baskerville" panose="02000000000000000000" pitchFamily="50" charset="0"/>
            </a:endParaRPr>
          </a:p>
        </p:txBody>
      </p:sp>
      <p:pic>
        <p:nvPicPr>
          <p:cNvPr id="2049" name="Grafik 5">
            <a:extLst>
              <a:ext uri="{FF2B5EF4-FFF2-40B4-BE49-F238E27FC236}">
                <a16:creationId xmlns:a16="http://schemas.microsoft.com/office/drawing/2014/main" id="{1E023FDD-C498-4776-A3A5-7177B5A49B7E}"/>
              </a:ext>
              <a:ext uri="{C183D7F6-B498-43B3-948B-1728B52AA6E4}">
                <adec:decorative xmlns:adec="http://schemas.microsoft.com/office/drawing/2017/decorative" xmlns="" val="1"/>
              </a:ext>
            </a:extLst>
          </p:cNvPr>
          <p:cNvPicPr>
            <a:picLocks noChangeAspect="1" noChangeArrowheads="1"/>
          </p:cNvPicPr>
          <p:nvPr/>
        </p:nvPicPr>
        <p:blipFill>
          <a:blip r:embed="rId2"/>
          <a:srcRect/>
          <a:stretch/>
        </p:blipFill>
        <p:spPr bwMode="auto">
          <a:xfrm>
            <a:off x="1608585" y="5638409"/>
            <a:ext cx="1044706" cy="368300"/>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4E6E0B73-E686-4279-0E53-37F9363B4270}"/>
              </a:ext>
            </a:extLst>
          </p:cNvPr>
          <p:cNvSpPr txBox="1"/>
          <p:nvPr/>
        </p:nvSpPr>
        <p:spPr>
          <a:xfrm>
            <a:off x="2670641" y="5252916"/>
            <a:ext cx="7311559" cy="1139286"/>
          </a:xfrm>
          <a:prstGeom prst="rect">
            <a:avLst/>
          </a:prstGeom>
          <a:noFill/>
        </p:spPr>
        <p:txBody>
          <a:bodyPr wrap="square" rtlCol="0">
            <a:spAutoFit/>
          </a:bodyPr>
          <a:lstStyle/>
          <a:p>
            <a:pPr lvl="0" algn="l" eaLnBrk="0" fontAlgn="base" hangingPunct="0">
              <a:lnSpc>
                <a:spcPct val="100000"/>
              </a:lnSpc>
              <a:spcBef>
                <a:spcPct val="0"/>
              </a:spcBef>
              <a:spcAft>
                <a:spcPct val="0"/>
              </a:spcAft>
            </a:pPr>
            <a:endParaRPr lang="de-DE" altLang="de-DE" sz="900" dirty="0">
              <a:latin typeface="Libre Baskerville" panose="02000000000000000000" pitchFamily="50" charset="0"/>
              <a:ea typeface="Calibri" panose="020F0502020204030204" pitchFamily="34" charset="0"/>
              <a:cs typeface="Times New Roman" panose="02020603050405020304" pitchFamily="18" charset="0"/>
            </a:endParaRPr>
          </a:p>
          <a:p>
            <a:pPr lvl="0" algn="l" eaLnBrk="0" fontAlgn="base" hangingPunct="0">
              <a:lnSpc>
                <a:spcPct val="114000"/>
              </a:lnSpc>
              <a:spcBef>
                <a:spcPct val="0"/>
              </a:spcBef>
              <a:spcAft>
                <a:spcPct val="0"/>
              </a:spcAft>
            </a:pPr>
            <a:endParaRPr lang="de-DE" altLang="de-DE" sz="900" dirty="0">
              <a:latin typeface="Libre Baskerville" panose="02000000000000000000" pitchFamily="50" charset="0"/>
              <a:ea typeface="Calibri" panose="020F0502020204030204" pitchFamily="34" charset="0"/>
              <a:cs typeface="Times New Roman" panose="02020603050405020304" pitchFamily="18" charset="0"/>
            </a:endParaRPr>
          </a:p>
          <a:p>
            <a:pPr lvl="0" eaLnBrk="0" fontAlgn="base" hangingPunct="0">
              <a:lnSpc>
                <a:spcPct val="114000"/>
              </a:lnSpc>
              <a:spcBef>
                <a:spcPct val="0"/>
              </a:spcBef>
              <a:spcAft>
                <a:spcPct val="0"/>
              </a:spcAft>
            </a:pPr>
            <a:r>
              <a:rPr lang="de-DE" altLang="de-DE" sz="900" dirty="0">
                <a:latin typeface="Libre Baskerville" panose="02000000000000000000" pitchFamily="50" charset="0"/>
                <a:ea typeface="Calibri" panose="020F0502020204030204" pitchFamily="34" charset="0"/>
                <a:cs typeface="Times New Roman" panose="02020603050405020304" pitchFamily="18" charset="0"/>
              </a:rPr>
              <a:t>Diese Präsentation steht, wo nicht anders angegeben, unter der </a:t>
            </a:r>
            <a:r>
              <a:rPr lang="de-DE" altLang="de-DE" sz="900" dirty="0">
                <a:latin typeface="Libre Baskerville" panose="02000000000000000000" pitchFamily="50"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xmlns="" val="tx"/>
                    </a:ext>
                  </a:extLst>
                </a:hlinkClick>
              </a:rPr>
              <a:t>CC BY-SA 4.0-Lizenz</a:t>
            </a:r>
            <a:r>
              <a:rPr lang="de-DE" altLang="de-DE" sz="900" dirty="0">
                <a:latin typeface="Libre Baskerville" panose="02000000000000000000" pitchFamily="50" charset="0"/>
                <a:ea typeface="Calibri" panose="020F0502020204030204" pitchFamily="34" charset="0"/>
                <a:cs typeface="Times New Roman" panose="02020603050405020304" pitchFamily="18" charset="0"/>
              </a:rPr>
              <a:t>. </a:t>
            </a:r>
          </a:p>
          <a:p>
            <a:pPr lvl="0" eaLnBrk="0" fontAlgn="base" hangingPunct="0">
              <a:lnSpc>
                <a:spcPct val="114000"/>
              </a:lnSpc>
              <a:spcBef>
                <a:spcPct val="0"/>
              </a:spcBef>
              <a:spcAft>
                <a:spcPct val="0"/>
              </a:spcAft>
            </a:pPr>
            <a:r>
              <a:rPr lang="de-DE" altLang="de-DE" sz="900" dirty="0">
                <a:latin typeface="Libre Baskerville" panose="02000000000000000000" pitchFamily="50" charset="0"/>
                <a:ea typeface="Calibri" panose="020F0502020204030204" pitchFamily="34" charset="0"/>
                <a:cs typeface="Times New Roman" panose="02020603050405020304" pitchFamily="18" charset="0"/>
              </a:rPr>
              <a:t>Der Name des Urhebers soll bei einer Weiterverwendung wie folgt genannt werden: Alexander Schlepper, </a:t>
            </a:r>
            <a:r>
              <a:rPr lang="de-DE" altLang="de-DE" sz="900" dirty="0">
                <a:latin typeface="Libre Baskerville" panose="02000000000000000000" pitchFamily="50"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xmlns="" val="tx"/>
                    </a:ext>
                  </a:extLst>
                </a:hlinkClick>
              </a:rPr>
              <a:t>Jüdisches Museum Frankfurt</a:t>
            </a:r>
            <a:r>
              <a:rPr lang="de-DE" altLang="de-DE" sz="900" i="1" dirty="0">
                <a:latin typeface="Libre Baskerville" panose="02000000000000000000" pitchFamily="50" charset="0"/>
                <a:ea typeface="Calibri" panose="020F0502020204030204" pitchFamily="34" charset="0"/>
                <a:cs typeface="Times New Roman" panose="02020603050405020304" pitchFamily="18" charset="0"/>
              </a:rPr>
              <a:t>.</a:t>
            </a:r>
          </a:p>
          <a:p>
            <a:endParaRPr lang="de-DE" dirty="0">
              <a:latin typeface="Libre Baskerville" panose="02000000000000000000" pitchFamily="50" charset="0"/>
            </a:endParaRPr>
          </a:p>
        </p:txBody>
      </p:sp>
      <p:sp>
        <p:nvSpPr>
          <p:cNvPr id="3" name="Foliennummernplatzhalter 2">
            <a:extLst>
              <a:ext uri="{FF2B5EF4-FFF2-40B4-BE49-F238E27FC236}">
                <a16:creationId xmlns:a16="http://schemas.microsoft.com/office/drawing/2014/main" id="{03C0BCA8-4E1B-3C47-04BD-DE8C6F740B4F}"/>
              </a:ext>
            </a:extLst>
          </p:cNvPr>
          <p:cNvSpPr>
            <a:spLocks noGrp="1"/>
          </p:cNvSpPr>
          <p:nvPr>
            <p:ph type="sldNum" sz="quarter" idx="12"/>
          </p:nvPr>
        </p:nvSpPr>
        <p:spPr/>
        <p:txBody>
          <a:bodyPr/>
          <a:lstStyle/>
          <a:p>
            <a:fld id="{E000AFE4-1DDB-4119-878D-BE52311CFAA2}" type="slidenum">
              <a:rPr lang="de-DE" smtClean="0">
                <a:latin typeface="Libre Baskerville" panose="02000000000000000000" pitchFamily="50" charset="0"/>
              </a:rPr>
              <a:t>1</a:t>
            </a:fld>
            <a:endParaRPr lang="de-DE">
              <a:latin typeface="Libre Baskerville" panose="02000000000000000000" pitchFamily="50" charset="0"/>
            </a:endParaRPr>
          </a:p>
        </p:txBody>
      </p:sp>
    </p:spTree>
    <p:extLst>
      <p:ext uri="{BB962C8B-B14F-4D97-AF65-F5344CB8AC3E}">
        <p14:creationId xmlns:p14="http://schemas.microsoft.com/office/powerpoint/2010/main" val="521556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0D507-F04E-00C2-1690-A47468590FE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1C3BC1A-6795-BBB0-C73B-43A594D95ED1}"/>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3: Oberlichtgitter des Hauses Goldener Bär</a:t>
            </a:r>
          </a:p>
        </p:txBody>
      </p:sp>
      <p:pic>
        <p:nvPicPr>
          <p:cNvPr id="8" name="Inhaltsplatzhalter 7" descr="Ein halbrundes Gitter aus Gußeisen. Mehrere geschmiedete Blätter und zwei Bären schmücken das Gitter.">
            <a:extLst>
              <a:ext uri="{FF2B5EF4-FFF2-40B4-BE49-F238E27FC236}">
                <a16:creationId xmlns:a16="http://schemas.microsoft.com/office/drawing/2014/main" id="{D70A973F-AB37-6809-55DF-A60F73622B43}"/>
              </a:ext>
            </a:extLst>
          </p:cNvPr>
          <p:cNvPicPr>
            <a:picLocks noGrp="1" noChangeAspect="1"/>
          </p:cNvPicPr>
          <p:nvPr>
            <p:ph idx="1"/>
          </p:nvPr>
        </p:nvPicPr>
        <p:blipFill>
          <a:blip r:embed="rId2"/>
          <a:srcRect/>
          <a:stretch/>
        </p:blipFill>
        <p:spPr>
          <a:xfrm>
            <a:off x="3214068" y="2334567"/>
            <a:ext cx="5763864" cy="3333453"/>
          </a:xfrm>
          <a:prstGeom prst="rect">
            <a:avLst/>
          </a:prstGeom>
        </p:spPr>
      </p:pic>
      <p:sp>
        <p:nvSpPr>
          <p:cNvPr id="3" name="Textfeld 2">
            <a:extLst>
              <a:ext uri="{FF2B5EF4-FFF2-40B4-BE49-F238E27FC236}">
                <a16:creationId xmlns:a16="http://schemas.microsoft.com/office/drawing/2014/main" id="{2E0CC1FE-2716-0746-4257-5AE372E61C6C}"/>
              </a:ext>
            </a:extLst>
          </p:cNvPr>
          <p:cNvSpPr txBox="1"/>
          <p:nvPr/>
        </p:nvSpPr>
        <p:spPr>
          <a:xfrm>
            <a:off x="3142287" y="6246654"/>
            <a:ext cx="5907426" cy="443198"/>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Oberlichtgitter des Hauses Goldener Bär. Foto: Historisches Museum Frankfurt, </a:t>
            </a:r>
            <a:r>
              <a:rPr lang="de-DE" sz="1000" dirty="0">
                <a:latin typeface="Libre Baskerville" panose="02000000000000000000" pitchFamily="50" charset="0"/>
                <a:hlinkClick r:id="rId3"/>
              </a:rPr>
              <a:t>CC BY-SA 4.0</a:t>
            </a:r>
            <a:endParaRPr lang="de-DE" sz="1000" dirty="0">
              <a:latin typeface="Libre Baskerville" panose="02000000000000000000" pitchFamily="50" charset="0"/>
            </a:endParaRPr>
          </a:p>
        </p:txBody>
      </p:sp>
      <p:sp>
        <p:nvSpPr>
          <p:cNvPr id="4" name="Foliennummernplatzhalter 3">
            <a:extLst>
              <a:ext uri="{FF2B5EF4-FFF2-40B4-BE49-F238E27FC236}">
                <a16:creationId xmlns:a16="http://schemas.microsoft.com/office/drawing/2014/main" id="{B0A1BBEE-690D-66DF-B9A3-36E368E259E7}"/>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10</a:t>
            </a:fld>
            <a:endParaRPr lang="de-DE">
              <a:latin typeface="Libre Baskerville" panose="02000000000000000000" pitchFamily="50" charset="0"/>
            </a:endParaRPr>
          </a:p>
        </p:txBody>
      </p:sp>
    </p:spTree>
    <p:extLst>
      <p:ext uri="{BB962C8B-B14F-4D97-AF65-F5344CB8AC3E}">
        <p14:creationId xmlns:p14="http://schemas.microsoft.com/office/powerpoint/2010/main" val="3903702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6547D-6D3D-8D07-DFDE-E813CA9467E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A2E5E41-609D-97A7-95D1-159A235AE670}"/>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4: Grabstein des Mosche Bonn</a:t>
            </a:r>
          </a:p>
        </p:txBody>
      </p:sp>
      <p:pic>
        <p:nvPicPr>
          <p:cNvPr id="5" name="Inhaltsplatzhalter 4" descr="Ein rechteckiger Stein mit hebräischen Inschriften. Oben in der Mitte ist in einem Kreis ein Hirsch eingemeißelt.">
            <a:extLst>
              <a:ext uri="{FF2B5EF4-FFF2-40B4-BE49-F238E27FC236}">
                <a16:creationId xmlns:a16="http://schemas.microsoft.com/office/drawing/2014/main" id="{6C70EDA2-20CE-E731-4F07-3783E073AC9A}"/>
              </a:ext>
            </a:extLst>
          </p:cNvPr>
          <p:cNvPicPr>
            <a:picLocks noGrp="1" noChangeAspect="1"/>
          </p:cNvPicPr>
          <p:nvPr>
            <p:ph idx="1"/>
          </p:nvPr>
        </p:nvPicPr>
        <p:blipFill>
          <a:blip r:embed="rId2"/>
          <a:srcRect t="31" b="31"/>
          <a:stretch/>
        </p:blipFill>
        <p:spPr bwMode="auto">
          <a:xfrm>
            <a:off x="3859858" y="1825625"/>
            <a:ext cx="4472283" cy="4351338"/>
          </a:xfrm>
          <a:prstGeom prst="rect">
            <a:avLst/>
          </a:prstGeom>
          <a:ln>
            <a:noFill/>
          </a:ln>
          <a:extLst>
            <a:ext uri="{53640926-AAD7-44D8-BBD7-CCE9431645EC}">
              <a14:shadowObscured xmlns:a14="http://schemas.microsoft.com/office/drawing/2010/main"/>
            </a:ext>
          </a:extLst>
        </p:spPr>
      </p:pic>
      <p:sp>
        <p:nvSpPr>
          <p:cNvPr id="3" name="Textfeld 2">
            <a:extLst>
              <a:ext uri="{FF2B5EF4-FFF2-40B4-BE49-F238E27FC236}">
                <a16:creationId xmlns:a16="http://schemas.microsoft.com/office/drawing/2014/main" id="{139088AA-1AC9-3A43-7BEA-31AA96B799C5}"/>
              </a:ext>
            </a:extLst>
          </p:cNvPr>
          <p:cNvSpPr txBox="1"/>
          <p:nvPr/>
        </p:nvSpPr>
        <p:spPr>
          <a:xfrm>
            <a:off x="3142287" y="6246654"/>
            <a:ext cx="5907426" cy="257443"/>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Grabstein des Mosche Bonn. Foto: Andreas </a:t>
            </a:r>
            <a:r>
              <a:rPr lang="de-DE" sz="1000" dirty="0" err="1">
                <a:latin typeface="Libre Baskerville" panose="02000000000000000000" pitchFamily="50" charset="0"/>
              </a:rPr>
              <a:t>Hemstege</a:t>
            </a:r>
            <a:r>
              <a:rPr lang="de-DE" sz="1000" dirty="0">
                <a:latin typeface="Libre Baskerville" panose="02000000000000000000" pitchFamily="50" charset="0"/>
              </a:rPr>
              <a:t>, </a:t>
            </a:r>
            <a:r>
              <a:rPr lang="de-DE" sz="1000" dirty="0">
                <a:latin typeface="Libre Baskerville" panose="02000000000000000000" pitchFamily="50" charset="0"/>
                <a:hlinkClick r:id="rId3"/>
              </a:rPr>
              <a:t>CC BY-SA 4.0</a:t>
            </a:r>
            <a:endParaRPr lang="de-DE" sz="1000" dirty="0">
              <a:latin typeface="Libre Baskerville" panose="02000000000000000000" pitchFamily="50" charset="0"/>
            </a:endParaRPr>
          </a:p>
        </p:txBody>
      </p:sp>
      <p:sp>
        <p:nvSpPr>
          <p:cNvPr id="4" name="Foliennummernplatzhalter 3">
            <a:extLst>
              <a:ext uri="{FF2B5EF4-FFF2-40B4-BE49-F238E27FC236}">
                <a16:creationId xmlns:a16="http://schemas.microsoft.com/office/drawing/2014/main" id="{65952EE4-F1D0-E101-3180-D36394DE99BD}"/>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11</a:t>
            </a:fld>
            <a:endParaRPr lang="de-DE">
              <a:latin typeface="Libre Baskerville" panose="02000000000000000000" pitchFamily="50" charset="0"/>
            </a:endParaRPr>
          </a:p>
        </p:txBody>
      </p:sp>
    </p:spTree>
    <p:extLst>
      <p:ext uri="{BB962C8B-B14F-4D97-AF65-F5344CB8AC3E}">
        <p14:creationId xmlns:p14="http://schemas.microsoft.com/office/powerpoint/2010/main" val="2278289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7A90C-E2C7-76FE-1039-BEADFB4E9CE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3BDA4E9-0253-F7AD-D3DC-0A278930CC2B}"/>
              </a:ext>
            </a:extLst>
          </p:cNvPr>
          <p:cNvSpPr>
            <a:spLocks noGrp="1"/>
          </p:cNvSpPr>
          <p:nvPr>
            <p:ph type="title"/>
          </p:nvPr>
        </p:nvSpPr>
        <p:spPr>
          <a:xfrm>
            <a:off x="838200" y="365125"/>
            <a:ext cx="11074052" cy="1325563"/>
          </a:xfrm>
        </p:spPr>
        <p:txBody>
          <a:bodyPr>
            <a:normAutofit fontScale="90000"/>
          </a:bodyPr>
          <a:lstStyle/>
          <a:p>
            <a:pPr>
              <a:lnSpc>
                <a:spcPct val="114000"/>
              </a:lnSpc>
            </a:pPr>
            <a:r>
              <a:rPr lang="de-DE" dirty="0">
                <a:latin typeface="Libre Baskerville" panose="02000000000000000000" pitchFamily="50" charset="0"/>
              </a:rPr>
              <a:t>5: Grabstein des David Leiter zur Leuchte</a:t>
            </a:r>
          </a:p>
        </p:txBody>
      </p:sp>
      <p:pic>
        <p:nvPicPr>
          <p:cNvPr id="6" name="Grafik 5" descr="Ein rechteckiger Stein mit hebräischen Inschriften. Oben in der Mitte sind in einem Halbrund eine Leiter und eine Lampe eingemeißelt.">
            <a:extLst>
              <a:ext uri="{FF2B5EF4-FFF2-40B4-BE49-F238E27FC236}">
                <a16:creationId xmlns:a16="http://schemas.microsoft.com/office/drawing/2014/main" id="{24E7A92E-7844-E49E-4256-180CAC279FDF}"/>
              </a:ext>
            </a:extLst>
          </p:cNvPr>
          <p:cNvPicPr>
            <a:picLocks noChangeAspect="1"/>
          </p:cNvPicPr>
          <p:nvPr/>
        </p:nvPicPr>
        <p:blipFill>
          <a:blip r:embed="rId2"/>
          <a:srcRect t="49" b="49"/>
          <a:stretch/>
        </p:blipFill>
        <p:spPr bwMode="auto">
          <a:xfrm>
            <a:off x="4101941" y="1505687"/>
            <a:ext cx="3988118" cy="4512367"/>
          </a:xfrm>
          <a:prstGeom prst="rect">
            <a:avLst/>
          </a:prstGeom>
          <a:ln>
            <a:noFill/>
          </a:ln>
          <a:extLst>
            <a:ext uri="{53640926-AAD7-44D8-BBD7-CCE9431645EC}">
              <a14:shadowObscured xmlns:a14="http://schemas.microsoft.com/office/drawing/2010/main"/>
            </a:ext>
          </a:extLst>
        </p:spPr>
      </p:pic>
      <p:sp>
        <p:nvSpPr>
          <p:cNvPr id="3" name="Textfeld 2">
            <a:extLst>
              <a:ext uri="{FF2B5EF4-FFF2-40B4-BE49-F238E27FC236}">
                <a16:creationId xmlns:a16="http://schemas.microsoft.com/office/drawing/2014/main" id="{321E5260-8F43-9B7D-5BE1-18F52C410049}"/>
              </a:ext>
            </a:extLst>
          </p:cNvPr>
          <p:cNvSpPr txBox="1"/>
          <p:nvPr/>
        </p:nvSpPr>
        <p:spPr>
          <a:xfrm>
            <a:off x="3142287" y="6246654"/>
            <a:ext cx="5907426" cy="257443"/>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Grabstein des David Leiter zur Leuchte. Foto: Andreas </a:t>
            </a:r>
            <a:r>
              <a:rPr lang="de-DE" sz="1000" dirty="0" err="1">
                <a:latin typeface="Libre Baskerville" panose="02000000000000000000" pitchFamily="50" charset="0"/>
              </a:rPr>
              <a:t>Hemstege</a:t>
            </a:r>
            <a:r>
              <a:rPr lang="de-DE" sz="1000" dirty="0">
                <a:latin typeface="Libre Baskerville" panose="02000000000000000000" pitchFamily="50" charset="0"/>
              </a:rPr>
              <a:t>, </a:t>
            </a:r>
            <a:r>
              <a:rPr lang="de-DE" sz="1000" dirty="0">
                <a:latin typeface="Libre Baskerville" panose="02000000000000000000" pitchFamily="50" charset="0"/>
                <a:hlinkClick r:id="rId3"/>
              </a:rPr>
              <a:t>CC BY-SA 4.0</a:t>
            </a:r>
            <a:endParaRPr lang="de-DE" sz="1000" dirty="0">
              <a:latin typeface="Libre Baskerville" panose="02000000000000000000" pitchFamily="50" charset="0"/>
            </a:endParaRPr>
          </a:p>
        </p:txBody>
      </p:sp>
      <p:sp>
        <p:nvSpPr>
          <p:cNvPr id="5" name="Foliennummernplatzhalter 4">
            <a:extLst>
              <a:ext uri="{FF2B5EF4-FFF2-40B4-BE49-F238E27FC236}">
                <a16:creationId xmlns:a16="http://schemas.microsoft.com/office/drawing/2014/main" id="{54B53A11-8566-21F0-112D-9F5F02F8210A}"/>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12</a:t>
            </a:fld>
            <a:endParaRPr lang="de-DE">
              <a:latin typeface="Libre Baskerville" panose="02000000000000000000" pitchFamily="50" charset="0"/>
            </a:endParaRPr>
          </a:p>
        </p:txBody>
      </p:sp>
    </p:spTree>
    <p:extLst>
      <p:ext uri="{BB962C8B-B14F-4D97-AF65-F5344CB8AC3E}">
        <p14:creationId xmlns:p14="http://schemas.microsoft.com/office/powerpoint/2010/main" val="350304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5C2A0-551A-83D7-A791-5CD68466497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1F8C147-3206-36B0-774C-8E824A042092}"/>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6: Grabstein des Hirz Meise</a:t>
            </a:r>
          </a:p>
        </p:txBody>
      </p:sp>
      <p:pic>
        <p:nvPicPr>
          <p:cNvPr id="5" name="Inhaltsplatzhalter 4" descr="Ein rechteckiger Stein mit hebräischen Inschriften. An den Seiten ist der Stein mit Blumenmotiven verziert. Oben in der Mitte ist ein Vogel mit langen Beinen ">
            <a:extLst>
              <a:ext uri="{FF2B5EF4-FFF2-40B4-BE49-F238E27FC236}">
                <a16:creationId xmlns:a16="http://schemas.microsoft.com/office/drawing/2014/main" id="{D0BC70CC-90DF-2225-8927-F2335F05A6A2}"/>
              </a:ext>
            </a:extLst>
          </p:cNvPr>
          <p:cNvPicPr>
            <a:picLocks noGrp="1" noChangeAspect="1"/>
          </p:cNvPicPr>
          <p:nvPr>
            <p:ph idx="1"/>
          </p:nvPr>
        </p:nvPicPr>
        <p:blipFill>
          <a:blip r:embed="rId2"/>
          <a:srcRect/>
          <a:stretch/>
        </p:blipFill>
        <p:spPr>
          <a:xfrm>
            <a:off x="4665261" y="1825625"/>
            <a:ext cx="2861477" cy="4351338"/>
          </a:xfrm>
          <a:prstGeom prst="rect">
            <a:avLst/>
          </a:prstGeom>
        </p:spPr>
      </p:pic>
      <p:sp>
        <p:nvSpPr>
          <p:cNvPr id="3" name="Textfeld 2">
            <a:extLst>
              <a:ext uri="{FF2B5EF4-FFF2-40B4-BE49-F238E27FC236}">
                <a16:creationId xmlns:a16="http://schemas.microsoft.com/office/drawing/2014/main" id="{729280D1-29E9-213A-7A3B-4419F29D5AED}"/>
              </a:ext>
            </a:extLst>
          </p:cNvPr>
          <p:cNvSpPr txBox="1"/>
          <p:nvPr/>
        </p:nvSpPr>
        <p:spPr>
          <a:xfrm>
            <a:off x="3142287" y="6246654"/>
            <a:ext cx="5907426" cy="443198"/>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Grabstein des Hirz Meise zum Goldenen Strauß. Foto: Andreas </a:t>
            </a:r>
            <a:r>
              <a:rPr lang="de-DE" sz="1000" dirty="0" err="1">
                <a:latin typeface="Libre Baskerville" panose="02000000000000000000" pitchFamily="50" charset="0"/>
              </a:rPr>
              <a:t>Hemstege</a:t>
            </a:r>
            <a:r>
              <a:rPr lang="de-DE" sz="1000" dirty="0">
                <a:latin typeface="Libre Baskerville" panose="02000000000000000000" pitchFamily="50" charset="0"/>
              </a:rPr>
              <a:t>, </a:t>
            </a:r>
            <a:r>
              <a:rPr lang="de-DE" sz="1000" dirty="0">
                <a:latin typeface="Libre Baskerville" panose="02000000000000000000" pitchFamily="50" charset="0"/>
                <a:hlinkClick r:id="rId3"/>
              </a:rPr>
              <a:t>CC BY-SA 4.0</a:t>
            </a:r>
            <a:endParaRPr lang="de-DE" sz="1000" dirty="0">
              <a:latin typeface="Libre Baskerville" panose="02000000000000000000" pitchFamily="50" charset="0"/>
            </a:endParaRPr>
          </a:p>
        </p:txBody>
      </p:sp>
      <p:sp>
        <p:nvSpPr>
          <p:cNvPr id="4" name="Foliennummernplatzhalter 3">
            <a:extLst>
              <a:ext uri="{FF2B5EF4-FFF2-40B4-BE49-F238E27FC236}">
                <a16:creationId xmlns:a16="http://schemas.microsoft.com/office/drawing/2014/main" id="{153ED557-B755-D75C-977E-86571BB61B95}"/>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13</a:t>
            </a:fld>
            <a:endParaRPr lang="de-DE">
              <a:latin typeface="Libre Baskerville" panose="02000000000000000000" pitchFamily="50" charset="0"/>
            </a:endParaRPr>
          </a:p>
        </p:txBody>
      </p:sp>
    </p:spTree>
    <p:extLst>
      <p:ext uri="{BB962C8B-B14F-4D97-AF65-F5344CB8AC3E}">
        <p14:creationId xmlns:p14="http://schemas.microsoft.com/office/powerpoint/2010/main" val="39415625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EF26E6-1521-EA91-82FC-3A91AB3526C0}"/>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Exkurs: Der alte jüdische Friedhof in Frankfurt</a:t>
            </a:r>
          </a:p>
        </p:txBody>
      </p:sp>
      <p:pic>
        <p:nvPicPr>
          <p:cNvPr id="5" name="Inhaltsplatzhalter 4" descr="Ausschnitt aus einem alten Stadtplan, der eine dicht bebaute Gasse zeigt. Markiert sind der untere Bereich der Gasse (Museum Judengasse) und ein rechts von der Gasse liegendes freies Feld (Jüdischer Friedhof).">
            <a:extLst>
              <a:ext uri="{FF2B5EF4-FFF2-40B4-BE49-F238E27FC236}">
                <a16:creationId xmlns:a16="http://schemas.microsoft.com/office/drawing/2014/main" id="{E8DFE682-DEA0-50D2-4A36-CECE5932DA8D}"/>
              </a:ext>
            </a:extLst>
          </p:cNvPr>
          <p:cNvPicPr>
            <a:picLocks noGrp="1" noChangeAspect="1"/>
          </p:cNvPicPr>
          <p:nvPr>
            <p:ph idx="1"/>
          </p:nvPr>
        </p:nvPicPr>
        <p:blipFill>
          <a:blip r:embed="rId2"/>
          <a:srcRect/>
          <a:stretch/>
        </p:blipFill>
        <p:spPr>
          <a:xfrm>
            <a:off x="2441333" y="1825625"/>
            <a:ext cx="7309334" cy="4351338"/>
          </a:xfrm>
        </p:spPr>
      </p:pic>
      <p:sp>
        <p:nvSpPr>
          <p:cNvPr id="6" name="Textfeld 5">
            <a:extLst>
              <a:ext uri="{FF2B5EF4-FFF2-40B4-BE49-F238E27FC236}">
                <a16:creationId xmlns:a16="http://schemas.microsoft.com/office/drawing/2014/main" id="{682E5695-BA02-7714-C0A3-E3FEA0A7C57D}"/>
              </a:ext>
            </a:extLst>
          </p:cNvPr>
          <p:cNvSpPr txBox="1"/>
          <p:nvPr/>
        </p:nvSpPr>
        <p:spPr>
          <a:xfrm>
            <a:off x="3142287" y="6256279"/>
            <a:ext cx="5907426" cy="443198"/>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 Frankfurt am Main: Ausschnitt aus Matthäus Merians Vogelschauplan von 1628 mit der Judengasse und dem Dominikanerkloster. Autor: Matthäus Merian. CC0</a:t>
            </a:r>
          </a:p>
        </p:txBody>
      </p:sp>
      <p:sp>
        <p:nvSpPr>
          <p:cNvPr id="7" name="Ellipse 6">
            <a:extLst>
              <a:ext uri="{FF2B5EF4-FFF2-40B4-BE49-F238E27FC236}">
                <a16:creationId xmlns:a16="http://schemas.microsoft.com/office/drawing/2014/main" id="{C2B851DC-2C7E-6A65-E410-DEDC6D262B12}"/>
              </a:ext>
              <a:ext uri="{C183D7F6-B498-43B3-948B-1728B52AA6E4}">
                <adec:decorative xmlns:adec="http://schemas.microsoft.com/office/drawing/2017/decorative" xmlns="" val="1"/>
              </a:ext>
            </a:extLst>
          </p:cNvPr>
          <p:cNvSpPr/>
          <p:nvPr/>
        </p:nvSpPr>
        <p:spPr>
          <a:xfrm>
            <a:off x="6615953" y="3558988"/>
            <a:ext cx="1882588" cy="169433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a:latin typeface="Libre Baskerville" panose="02000000000000000000" pitchFamily="50" charset="0"/>
            </a:endParaRPr>
          </a:p>
        </p:txBody>
      </p:sp>
      <p:sp>
        <p:nvSpPr>
          <p:cNvPr id="9" name="Textfeld 8">
            <a:extLst>
              <a:ext uri="{FF2B5EF4-FFF2-40B4-BE49-F238E27FC236}">
                <a16:creationId xmlns:a16="http://schemas.microsoft.com/office/drawing/2014/main" id="{6013CC69-4E35-6EA7-C13D-6328A87A3AC6}"/>
              </a:ext>
            </a:extLst>
          </p:cNvPr>
          <p:cNvSpPr txBox="1"/>
          <p:nvPr/>
        </p:nvSpPr>
        <p:spPr>
          <a:xfrm>
            <a:off x="10004611" y="3509682"/>
            <a:ext cx="2187389" cy="723916"/>
          </a:xfrm>
          <a:prstGeom prst="rect">
            <a:avLst/>
          </a:prstGeom>
          <a:noFill/>
        </p:spPr>
        <p:txBody>
          <a:bodyPr wrap="square" rtlCol="0">
            <a:spAutoFit/>
          </a:bodyPr>
          <a:lstStyle/>
          <a:p>
            <a:pPr>
              <a:lnSpc>
                <a:spcPct val="114000"/>
              </a:lnSpc>
            </a:pPr>
            <a:r>
              <a:rPr lang="de-DE" dirty="0">
                <a:solidFill>
                  <a:srgbClr val="FF0000"/>
                </a:solidFill>
                <a:latin typeface="Libre Baskerville" panose="02000000000000000000" pitchFamily="50" charset="0"/>
              </a:rPr>
              <a:t>Jüdischer Friedhof</a:t>
            </a:r>
          </a:p>
        </p:txBody>
      </p:sp>
      <p:cxnSp>
        <p:nvCxnSpPr>
          <p:cNvPr id="13" name="Gerader Verbinder 12">
            <a:extLst>
              <a:ext uri="{FF2B5EF4-FFF2-40B4-BE49-F238E27FC236}">
                <a16:creationId xmlns:a16="http://schemas.microsoft.com/office/drawing/2014/main" id="{55B007EA-BA8C-4506-A216-ACC719A4FE3C}"/>
              </a:ext>
              <a:ext uri="{C183D7F6-B498-43B3-948B-1728B52AA6E4}">
                <adec:decorative xmlns:adec="http://schemas.microsoft.com/office/drawing/2017/decorative" xmlns="" val="1"/>
              </a:ext>
            </a:extLst>
          </p:cNvPr>
          <p:cNvCxnSpPr>
            <a:cxnSpLocks/>
          </p:cNvCxnSpPr>
          <p:nvPr/>
        </p:nvCxnSpPr>
        <p:spPr>
          <a:xfrm>
            <a:off x="8086165" y="3706017"/>
            <a:ext cx="1947425"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8" name="Ellipse 7">
            <a:extLst>
              <a:ext uri="{FF2B5EF4-FFF2-40B4-BE49-F238E27FC236}">
                <a16:creationId xmlns:a16="http://schemas.microsoft.com/office/drawing/2014/main" id="{503ECD53-5EFF-CDC0-ADC5-FFA28EF55481}"/>
              </a:ext>
              <a:ext uri="{C183D7F6-B498-43B3-948B-1728B52AA6E4}">
                <adec:decorative xmlns:adec="http://schemas.microsoft.com/office/drawing/2017/decorative" xmlns="" val="1"/>
              </a:ext>
            </a:extLst>
          </p:cNvPr>
          <p:cNvSpPr/>
          <p:nvPr/>
        </p:nvSpPr>
        <p:spPr>
          <a:xfrm>
            <a:off x="5576048" y="3974833"/>
            <a:ext cx="958487" cy="86263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a:latin typeface="Libre Baskerville" panose="02000000000000000000" pitchFamily="50" charset="0"/>
            </a:endParaRPr>
          </a:p>
        </p:txBody>
      </p:sp>
      <p:cxnSp>
        <p:nvCxnSpPr>
          <p:cNvPr id="12" name="Gerader Verbinder 11">
            <a:extLst>
              <a:ext uri="{FF2B5EF4-FFF2-40B4-BE49-F238E27FC236}">
                <a16:creationId xmlns:a16="http://schemas.microsoft.com/office/drawing/2014/main" id="{3C372421-C74A-A668-934E-C7F132D7752A}"/>
              </a:ext>
              <a:ext uri="{C183D7F6-B498-43B3-948B-1728B52AA6E4}">
                <adec:decorative xmlns:adec="http://schemas.microsoft.com/office/drawing/2017/decorative" xmlns="" val="1"/>
              </a:ext>
            </a:extLst>
          </p:cNvPr>
          <p:cNvCxnSpPr/>
          <p:nvPr/>
        </p:nvCxnSpPr>
        <p:spPr>
          <a:xfrm>
            <a:off x="2250141" y="4312024"/>
            <a:ext cx="3325907"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0" name="Textfeld 9">
            <a:extLst>
              <a:ext uri="{FF2B5EF4-FFF2-40B4-BE49-F238E27FC236}">
                <a16:creationId xmlns:a16="http://schemas.microsoft.com/office/drawing/2014/main" id="{4235C11E-BCEA-67B3-0C92-F1B621FF1F57}"/>
              </a:ext>
            </a:extLst>
          </p:cNvPr>
          <p:cNvSpPr txBox="1"/>
          <p:nvPr/>
        </p:nvSpPr>
        <p:spPr>
          <a:xfrm>
            <a:off x="838200" y="4001294"/>
            <a:ext cx="2187389" cy="723916"/>
          </a:xfrm>
          <a:prstGeom prst="rect">
            <a:avLst/>
          </a:prstGeom>
          <a:noFill/>
        </p:spPr>
        <p:txBody>
          <a:bodyPr wrap="square" rtlCol="0">
            <a:spAutoFit/>
          </a:bodyPr>
          <a:lstStyle/>
          <a:p>
            <a:pPr>
              <a:lnSpc>
                <a:spcPct val="114000"/>
              </a:lnSpc>
            </a:pPr>
            <a:r>
              <a:rPr lang="de-DE" dirty="0">
                <a:solidFill>
                  <a:srgbClr val="FF0000"/>
                </a:solidFill>
                <a:latin typeface="Libre Baskerville" panose="02000000000000000000" pitchFamily="50" charset="0"/>
              </a:rPr>
              <a:t>Museum Judengasse</a:t>
            </a:r>
          </a:p>
        </p:txBody>
      </p:sp>
      <p:sp>
        <p:nvSpPr>
          <p:cNvPr id="17" name="Foliennummernplatzhalter 16">
            <a:extLst>
              <a:ext uri="{FF2B5EF4-FFF2-40B4-BE49-F238E27FC236}">
                <a16:creationId xmlns:a16="http://schemas.microsoft.com/office/drawing/2014/main" id="{64C1BD3B-EF66-305C-7DB4-963B45B17287}"/>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14</a:t>
            </a:fld>
            <a:endParaRPr lang="de-DE">
              <a:latin typeface="Libre Baskerville" panose="02000000000000000000" pitchFamily="50" charset="0"/>
            </a:endParaRPr>
          </a:p>
        </p:txBody>
      </p:sp>
    </p:spTree>
    <p:extLst>
      <p:ext uri="{BB962C8B-B14F-4D97-AF65-F5344CB8AC3E}">
        <p14:creationId xmlns:p14="http://schemas.microsoft.com/office/powerpoint/2010/main" val="24164038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50FA32-6D78-1F25-463E-E3EBBC73ED15}"/>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Exkurs: Der alte jüdische Friedhof in Frankfurt</a:t>
            </a:r>
          </a:p>
        </p:txBody>
      </p:sp>
      <p:pic>
        <p:nvPicPr>
          <p:cNvPr id="5" name="Inhaltsplatzhalter 4" descr="Panoramafoto eines Platzes. Links ist ein Gebäude zu sehen, das Museum Judengasse. Rechts ein von Mauern umgebener und mit Bäumen bewachsener Bereich, der Jüdische Friedhof.">
            <a:extLst>
              <a:ext uri="{FF2B5EF4-FFF2-40B4-BE49-F238E27FC236}">
                <a16:creationId xmlns:a16="http://schemas.microsoft.com/office/drawing/2014/main" id="{0C08D748-B43F-DCBC-FD91-175DBEA05702}"/>
              </a:ext>
            </a:extLst>
          </p:cNvPr>
          <p:cNvPicPr>
            <a:picLocks noGrp="1" noChangeAspect="1"/>
          </p:cNvPicPr>
          <p:nvPr>
            <p:ph idx="1"/>
          </p:nvPr>
        </p:nvPicPr>
        <p:blipFill>
          <a:blip r:embed="rId2"/>
          <a:srcRect/>
          <a:stretch/>
        </p:blipFill>
        <p:spPr>
          <a:xfrm>
            <a:off x="838200" y="2339062"/>
            <a:ext cx="10515600" cy="3324463"/>
          </a:xfrm>
        </p:spPr>
      </p:pic>
      <p:sp>
        <p:nvSpPr>
          <p:cNvPr id="7" name="Textfeld 6">
            <a:extLst>
              <a:ext uri="{FF2B5EF4-FFF2-40B4-BE49-F238E27FC236}">
                <a16:creationId xmlns:a16="http://schemas.microsoft.com/office/drawing/2014/main" id="{B02EBD1C-E17A-3326-32E0-E2BD8AFEBE5B}"/>
              </a:ext>
            </a:extLst>
          </p:cNvPr>
          <p:cNvSpPr txBox="1"/>
          <p:nvPr/>
        </p:nvSpPr>
        <p:spPr>
          <a:xfrm>
            <a:off x="918882" y="1969730"/>
            <a:ext cx="2738718" cy="408125"/>
          </a:xfrm>
          <a:prstGeom prst="rect">
            <a:avLst/>
          </a:prstGeom>
          <a:noFill/>
        </p:spPr>
        <p:txBody>
          <a:bodyPr wrap="square" rtlCol="0">
            <a:spAutoFit/>
          </a:bodyPr>
          <a:lstStyle/>
          <a:p>
            <a:pPr>
              <a:lnSpc>
                <a:spcPct val="114000"/>
              </a:lnSpc>
            </a:pPr>
            <a:r>
              <a:rPr lang="de-DE" dirty="0">
                <a:latin typeface="Libre Baskerville" panose="02000000000000000000" pitchFamily="50" charset="0"/>
              </a:rPr>
              <a:t>Museum Judengasse</a:t>
            </a:r>
          </a:p>
        </p:txBody>
      </p:sp>
      <p:sp>
        <p:nvSpPr>
          <p:cNvPr id="8" name="Textfeld 7">
            <a:extLst>
              <a:ext uri="{FF2B5EF4-FFF2-40B4-BE49-F238E27FC236}">
                <a16:creationId xmlns:a16="http://schemas.microsoft.com/office/drawing/2014/main" id="{540FBD18-40F4-4FCD-EBB7-2DD036A4F344}"/>
              </a:ext>
            </a:extLst>
          </p:cNvPr>
          <p:cNvSpPr txBox="1"/>
          <p:nvPr/>
        </p:nvSpPr>
        <p:spPr>
          <a:xfrm>
            <a:off x="5318310" y="1969730"/>
            <a:ext cx="2187389" cy="723916"/>
          </a:xfrm>
          <a:prstGeom prst="rect">
            <a:avLst/>
          </a:prstGeom>
          <a:noFill/>
        </p:spPr>
        <p:txBody>
          <a:bodyPr wrap="square" rtlCol="0">
            <a:spAutoFit/>
          </a:bodyPr>
          <a:lstStyle/>
          <a:p>
            <a:pPr>
              <a:lnSpc>
                <a:spcPct val="114000"/>
              </a:lnSpc>
            </a:pPr>
            <a:r>
              <a:rPr lang="de-DE" dirty="0">
                <a:latin typeface="Libre Baskerville" panose="02000000000000000000" pitchFamily="50" charset="0"/>
              </a:rPr>
              <a:t>Jüdischer Friedhof</a:t>
            </a:r>
          </a:p>
        </p:txBody>
      </p:sp>
      <p:sp>
        <p:nvSpPr>
          <p:cNvPr id="6" name="Textfeld 5">
            <a:extLst>
              <a:ext uri="{FF2B5EF4-FFF2-40B4-BE49-F238E27FC236}">
                <a16:creationId xmlns:a16="http://schemas.microsoft.com/office/drawing/2014/main" id="{AC8E730B-8CFF-B46C-767F-520B3CEABBE5}"/>
              </a:ext>
            </a:extLst>
          </p:cNvPr>
          <p:cNvSpPr txBox="1"/>
          <p:nvPr/>
        </p:nvSpPr>
        <p:spPr>
          <a:xfrm>
            <a:off x="3142287" y="6246654"/>
            <a:ext cx="5907426" cy="443198"/>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 Der Alte Jüdische Friedhof an der </a:t>
            </a:r>
            <a:r>
              <a:rPr lang="de-DE" sz="1000" dirty="0" err="1">
                <a:latin typeface="Libre Baskerville" panose="02000000000000000000" pitchFamily="50" charset="0"/>
              </a:rPr>
              <a:t>Battonnstrasse</a:t>
            </a:r>
            <a:r>
              <a:rPr lang="de-DE" sz="1000" dirty="0">
                <a:latin typeface="Libre Baskerville" panose="02000000000000000000" pitchFamily="50" charset="0"/>
              </a:rPr>
              <a:t>. Ansicht von Süd-West in Frankfurt am Main. Foto: </a:t>
            </a:r>
            <a:r>
              <a:rPr lang="de-DE" sz="1000" dirty="0" err="1">
                <a:latin typeface="Libre Baskerville" panose="02000000000000000000" pitchFamily="50" charset="0"/>
              </a:rPr>
              <a:t>Simsalabimbam</a:t>
            </a:r>
            <a:r>
              <a:rPr lang="de-DE" sz="1000" dirty="0">
                <a:latin typeface="Libre Baskerville" panose="02000000000000000000" pitchFamily="50" charset="0"/>
              </a:rPr>
              <a:t> (via Wikimedia Commons). CC BY-SA 3.0 </a:t>
            </a:r>
            <a:r>
              <a:rPr lang="de-DE" sz="1000" dirty="0" err="1">
                <a:latin typeface="Libre Baskerville" panose="02000000000000000000" pitchFamily="50" charset="0"/>
              </a:rPr>
              <a:t>Deed</a:t>
            </a:r>
            <a:endParaRPr lang="de-DE" sz="1000" dirty="0">
              <a:latin typeface="Libre Baskerville" panose="02000000000000000000" pitchFamily="50" charset="0"/>
            </a:endParaRPr>
          </a:p>
        </p:txBody>
      </p:sp>
      <p:sp>
        <p:nvSpPr>
          <p:cNvPr id="9" name="Foliennummernplatzhalter 8">
            <a:extLst>
              <a:ext uri="{FF2B5EF4-FFF2-40B4-BE49-F238E27FC236}">
                <a16:creationId xmlns:a16="http://schemas.microsoft.com/office/drawing/2014/main" id="{F7D3F9A8-D34C-6DCB-D344-6DAF2FEA0E62}"/>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15</a:t>
            </a:fld>
            <a:endParaRPr lang="de-DE">
              <a:latin typeface="Libre Baskerville" panose="02000000000000000000" pitchFamily="50" charset="0"/>
            </a:endParaRPr>
          </a:p>
        </p:txBody>
      </p:sp>
    </p:spTree>
    <p:extLst>
      <p:ext uri="{BB962C8B-B14F-4D97-AF65-F5344CB8AC3E}">
        <p14:creationId xmlns:p14="http://schemas.microsoft.com/office/powerpoint/2010/main" val="20790686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D43A3-68AC-F48B-144F-53A2F0C0BE5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7881768-3072-DF94-E7E8-82F79FEA6116}"/>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7: Chanukka-Leuchter</a:t>
            </a:r>
          </a:p>
        </p:txBody>
      </p:sp>
      <p:pic>
        <p:nvPicPr>
          <p:cNvPr id="6" name="Inhaltsplatzhalter 5" descr="Ein goldener, reichhaltig verzierter Leuchter mit acht Armen. Auf jedem Arm steht eine Tierfigur">
            <a:extLst>
              <a:ext uri="{FF2B5EF4-FFF2-40B4-BE49-F238E27FC236}">
                <a16:creationId xmlns:a16="http://schemas.microsoft.com/office/drawing/2014/main" id="{7FD7EDE7-C71C-DEC2-E6BA-38E766894112}"/>
              </a:ext>
            </a:extLst>
          </p:cNvPr>
          <p:cNvPicPr>
            <a:picLocks noGrp="1" noChangeAspect="1"/>
          </p:cNvPicPr>
          <p:nvPr>
            <p:ph sz="half" idx="1"/>
          </p:nvPr>
        </p:nvPicPr>
        <p:blipFill>
          <a:blip r:embed="rId2"/>
          <a:srcRect/>
          <a:stretch/>
        </p:blipFill>
        <p:spPr>
          <a:xfrm>
            <a:off x="2107276" y="2022865"/>
            <a:ext cx="2643447" cy="3956858"/>
          </a:xfrm>
          <a:prstGeom prst="rect">
            <a:avLst/>
          </a:prstGeom>
        </p:spPr>
      </p:pic>
      <p:sp>
        <p:nvSpPr>
          <p:cNvPr id="3" name="Textfeld 2">
            <a:extLst>
              <a:ext uri="{FF2B5EF4-FFF2-40B4-BE49-F238E27FC236}">
                <a16:creationId xmlns:a16="http://schemas.microsoft.com/office/drawing/2014/main" id="{D782E02C-6439-04F3-C4C3-E3340C3F4AAD}"/>
              </a:ext>
            </a:extLst>
          </p:cNvPr>
          <p:cNvSpPr txBox="1"/>
          <p:nvPr/>
        </p:nvSpPr>
        <p:spPr>
          <a:xfrm>
            <a:off x="475286" y="6244908"/>
            <a:ext cx="5907426" cy="443198"/>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 Chanukka-Leuchter, Johann Valentin Schüler. </a:t>
            </a:r>
          </a:p>
          <a:p>
            <a:pPr algn="ctr">
              <a:lnSpc>
                <a:spcPct val="114000"/>
              </a:lnSpc>
            </a:pPr>
            <a:r>
              <a:rPr lang="de-DE" sz="1000" dirty="0">
                <a:latin typeface="Libre Baskerville" panose="02000000000000000000" pitchFamily="50" charset="0"/>
              </a:rPr>
              <a:t>Foto: Jüdisches Museum Frankfurt, </a:t>
            </a:r>
            <a:r>
              <a:rPr lang="de-DE" sz="1000" dirty="0">
                <a:latin typeface="Libre Baskerville" panose="02000000000000000000" pitchFamily="50" charset="0"/>
                <a:hlinkClick r:id="rId3"/>
              </a:rPr>
              <a:t>CC BY-SA 4.0</a:t>
            </a:r>
            <a:endParaRPr lang="de-DE" sz="1000" dirty="0">
              <a:latin typeface="Libre Baskerville" panose="02000000000000000000" pitchFamily="50" charset="0"/>
            </a:endParaRPr>
          </a:p>
        </p:txBody>
      </p:sp>
      <p:grpSp>
        <p:nvGrpSpPr>
          <p:cNvPr id="8" name="Gruppieren 7" descr="Nahaufnahme von vier geschmiedeten Figuren: Pelikan, Adler, Hirsch, Eichhörnchen">
            <a:extLst>
              <a:ext uri="{FF2B5EF4-FFF2-40B4-BE49-F238E27FC236}">
                <a16:creationId xmlns:a16="http://schemas.microsoft.com/office/drawing/2014/main" id="{1BCE0D85-68B9-88DF-ACD9-7650C8D4C1EF}"/>
              </a:ext>
            </a:extLst>
          </p:cNvPr>
          <p:cNvGrpSpPr/>
          <p:nvPr/>
        </p:nvGrpSpPr>
        <p:grpSpPr>
          <a:xfrm>
            <a:off x="7002619" y="2437372"/>
            <a:ext cx="2631440" cy="2631440"/>
            <a:chOff x="0" y="0"/>
            <a:chExt cx="2631440" cy="2631440"/>
          </a:xfrm>
        </p:grpSpPr>
        <p:pic>
          <p:nvPicPr>
            <p:cNvPr id="9" name="Grafik 8" descr="Eine geschmiedete Figur eines goldenen Pelikans">
              <a:extLst>
                <a:ext uri="{FF2B5EF4-FFF2-40B4-BE49-F238E27FC236}">
                  <a16:creationId xmlns:a16="http://schemas.microsoft.com/office/drawing/2014/main" id="{A22A7446-617B-D18F-94BE-96D32DFFDAB8}"/>
                </a:ext>
              </a:extLst>
            </p:cNvPr>
            <p:cNvPicPr>
              <a:picLocks noChangeAspect="1"/>
            </p:cNvPicPr>
            <p:nvPr/>
          </p:nvPicPr>
          <p:blipFill>
            <a:blip r:embed="rId4"/>
            <a:srcRect/>
            <a:stretch/>
          </p:blipFill>
          <p:spPr>
            <a:xfrm>
              <a:off x="0" y="0"/>
              <a:ext cx="1259840" cy="1259840"/>
            </a:xfrm>
            <a:prstGeom prst="rect">
              <a:avLst/>
            </a:prstGeom>
          </p:spPr>
        </p:pic>
        <p:pic>
          <p:nvPicPr>
            <p:cNvPr id="10" name="Grafik 9" descr="Eine geschmiedete Figur eines goldenen Adlers">
              <a:extLst>
                <a:ext uri="{FF2B5EF4-FFF2-40B4-BE49-F238E27FC236}">
                  <a16:creationId xmlns:a16="http://schemas.microsoft.com/office/drawing/2014/main" id="{7C2485C7-E732-F682-0305-0C1D820926D5}"/>
                </a:ext>
              </a:extLst>
            </p:cNvPr>
            <p:cNvPicPr>
              <a:picLocks noChangeAspect="1"/>
            </p:cNvPicPr>
            <p:nvPr/>
          </p:nvPicPr>
          <p:blipFill>
            <a:blip r:embed="rId5"/>
            <a:srcRect/>
            <a:stretch/>
          </p:blipFill>
          <p:spPr>
            <a:xfrm>
              <a:off x="1371600" y="0"/>
              <a:ext cx="1259840" cy="1259840"/>
            </a:xfrm>
            <a:prstGeom prst="rect">
              <a:avLst/>
            </a:prstGeom>
          </p:spPr>
        </p:pic>
        <p:pic>
          <p:nvPicPr>
            <p:cNvPr id="11" name="Grafik 10" descr="Eine geschmiedete Figur eines goldenen Hirschen">
              <a:extLst>
                <a:ext uri="{FF2B5EF4-FFF2-40B4-BE49-F238E27FC236}">
                  <a16:creationId xmlns:a16="http://schemas.microsoft.com/office/drawing/2014/main" id="{C98A24A8-8276-DE55-1F66-98B4D7D0FC48}"/>
                </a:ext>
              </a:extLst>
            </p:cNvPr>
            <p:cNvPicPr>
              <a:picLocks noChangeAspect="1"/>
            </p:cNvPicPr>
            <p:nvPr/>
          </p:nvPicPr>
          <p:blipFill>
            <a:blip r:embed="rId6"/>
            <a:srcRect/>
            <a:stretch/>
          </p:blipFill>
          <p:spPr>
            <a:xfrm>
              <a:off x="0" y="1371600"/>
              <a:ext cx="1259840" cy="1259840"/>
            </a:xfrm>
            <a:prstGeom prst="rect">
              <a:avLst/>
            </a:prstGeom>
          </p:spPr>
        </p:pic>
        <p:pic>
          <p:nvPicPr>
            <p:cNvPr id="12" name="Grafik 11" descr="Eine geschmiedete Figur eines goldenen Eichhörnchens">
              <a:extLst>
                <a:ext uri="{FF2B5EF4-FFF2-40B4-BE49-F238E27FC236}">
                  <a16:creationId xmlns:a16="http://schemas.microsoft.com/office/drawing/2014/main" id="{EECC022B-E1FE-0D43-FF59-33284D9A9E21}"/>
                </a:ext>
              </a:extLst>
            </p:cNvPr>
            <p:cNvPicPr>
              <a:picLocks noChangeAspect="1"/>
            </p:cNvPicPr>
            <p:nvPr/>
          </p:nvPicPr>
          <p:blipFill>
            <a:blip r:embed="rId7"/>
            <a:srcRect/>
            <a:stretch/>
          </p:blipFill>
          <p:spPr>
            <a:xfrm>
              <a:off x="1371600" y="1371600"/>
              <a:ext cx="1259840" cy="1259840"/>
            </a:xfrm>
            <a:prstGeom prst="rect">
              <a:avLst/>
            </a:prstGeom>
          </p:spPr>
        </p:pic>
      </p:grpSp>
      <p:sp>
        <p:nvSpPr>
          <p:cNvPr id="4" name="Textfeld 3">
            <a:extLst>
              <a:ext uri="{FF2B5EF4-FFF2-40B4-BE49-F238E27FC236}">
                <a16:creationId xmlns:a16="http://schemas.microsoft.com/office/drawing/2014/main" id="{67970FE7-3EA2-31DF-B093-F115EAD41B24}"/>
              </a:ext>
            </a:extLst>
          </p:cNvPr>
          <p:cNvSpPr txBox="1"/>
          <p:nvPr/>
        </p:nvSpPr>
        <p:spPr>
          <a:xfrm>
            <a:off x="5420506" y="5180572"/>
            <a:ext cx="5907426" cy="443198"/>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Detailfotos, Chanukka-Leuchter, Johann Valentin Schüler. Foto: Norbert </a:t>
            </a:r>
            <a:r>
              <a:rPr lang="de-DE" sz="1000" dirty="0" err="1">
                <a:latin typeface="Libre Baskerville" panose="02000000000000000000" pitchFamily="50" charset="0"/>
              </a:rPr>
              <a:t>Miguletz</a:t>
            </a:r>
            <a:r>
              <a:rPr lang="de-DE" sz="1000" dirty="0">
                <a:latin typeface="Libre Baskerville" panose="02000000000000000000" pitchFamily="50" charset="0"/>
              </a:rPr>
              <a:t>, </a:t>
            </a:r>
            <a:r>
              <a:rPr lang="de-DE" sz="1000" dirty="0">
                <a:latin typeface="Libre Baskerville" panose="02000000000000000000" pitchFamily="50" charset="0"/>
                <a:hlinkClick r:id="rId3"/>
              </a:rPr>
              <a:t>CC BY-SA 4.0</a:t>
            </a:r>
            <a:endParaRPr lang="de-DE" sz="1000" dirty="0">
              <a:latin typeface="Libre Baskerville" panose="02000000000000000000" pitchFamily="50" charset="0"/>
            </a:endParaRPr>
          </a:p>
        </p:txBody>
      </p:sp>
      <p:sp>
        <p:nvSpPr>
          <p:cNvPr id="5" name="Foliennummernplatzhalter 4">
            <a:extLst>
              <a:ext uri="{FF2B5EF4-FFF2-40B4-BE49-F238E27FC236}">
                <a16:creationId xmlns:a16="http://schemas.microsoft.com/office/drawing/2014/main" id="{7CF73F99-06B3-B76D-8580-D5B53544E9A5}"/>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16</a:t>
            </a:fld>
            <a:endParaRPr lang="de-DE">
              <a:latin typeface="Libre Baskerville" panose="02000000000000000000" pitchFamily="50" charset="0"/>
            </a:endParaRPr>
          </a:p>
        </p:txBody>
      </p:sp>
    </p:spTree>
    <p:extLst>
      <p:ext uri="{BB962C8B-B14F-4D97-AF65-F5344CB8AC3E}">
        <p14:creationId xmlns:p14="http://schemas.microsoft.com/office/powerpoint/2010/main" val="3861010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AA3D2-82FC-3EAB-E250-F9199C93DA3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01C695B-133C-B0C2-590C-A5BEAAFE0DD4}"/>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Arbeitsauftrag</a:t>
            </a:r>
          </a:p>
        </p:txBody>
      </p:sp>
      <p:sp>
        <p:nvSpPr>
          <p:cNvPr id="5" name="Inhaltsplatzhalter 4">
            <a:extLst>
              <a:ext uri="{FF2B5EF4-FFF2-40B4-BE49-F238E27FC236}">
                <a16:creationId xmlns:a16="http://schemas.microsoft.com/office/drawing/2014/main" id="{C8CE00F0-B343-4602-F673-DDD8F1046AED}"/>
              </a:ext>
            </a:extLst>
          </p:cNvPr>
          <p:cNvSpPr>
            <a:spLocks noGrp="1"/>
          </p:cNvSpPr>
          <p:nvPr>
            <p:ph idx="1"/>
          </p:nvPr>
        </p:nvSpPr>
        <p:spPr/>
        <p:txBody>
          <a:bodyPr/>
          <a:lstStyle/>
          <a:p>
            <a:pPr marL="0" indent="0">
              <a:lnSpc>
                <a:spcPct val="114000"/>
              </a:lnSpc>
              <a:buNone/>
            </a:pPr>
            <a:r>
              <a:rPr lang="de-DE" sz="2400" dirty="0">
                <a:effectLst/>
                <a:latin typeface="Libre Baskerville" panose="02000000000000000000" pitchFamily="50" charset="0"/>
                <a:ea typeface="Calibri" panose="020F0502020204030204" pitchFamily="34" charset="0"/>
              </a:rPr>
              <a:t>Recherchiere, wie die Häuser heißen, deren Fundamente im Museum Judengasse zu sehen sind. Die Informationen findest du in diesem Blogbeitrag: </a:t>
            </a:r>
            <a:r>
              <a:rPr lang="de-DE" sz="2400" dirty="0">
                <a:effectLst/>
                <a:latin typeface="Libre Baskerville" panose="02000000000000000000" pitchFamily="50" charset="0"/>
                <a:ea typeface="Calibri" panose="020F0502020204030204" pitchFamily="34" charset="0"/>
                <a:hlinkClick r:id="rId2"/>
              </a:rPr>
              <a:t>https://metahubfrankfurt.de/jmf/locations/judengasse/</a:t>
            </a:r>
            <a:r>
              <a:rPr lang="de-DE" sz="2400" dirty="0">
                <a:effectLst/>
                <a:latin typeface="Libre Baskerville" panose="02000000000000000000" pitchFamily="50" charset="0"/>
                <a:ea typeface="Calibri" panose="020F0502020204030204" pitchFamily="34" charset="0"/>
              </a:rPr>
              <a:t>.</a:t>
            </a:r>
          </a:p>
          <a:p>
            <a:pPr marL="0" indent="0">
              <a:lnSpc>
                <a:spcPct val="114000"/>
              </a:lnSpc>
              <a:buNone/>
            </a:pPr>
            <a:endParaRPr lang="de-DE" sz="2400" dirty="0">
              <a:latin typeface="Libre Baskerville" panose="02000000000000000000" pitchFamily="50" charset="0"/>
              <a:ea typeface="Calibri" panose="020F0502020204030204" pitchFamily="34" charset="0"/>
            </a:endParaRPr>
          </a:p>
          <a:p>
            <a:pPr marL="0" indent="0" algn="r">
              <a:lnSpc>
                <a:spcPct val="114000"/>
              </a:lnSpc>
              <a:buNone/>
            </a:pPr>
            <a:r>
              <a:rPr lang="de-DE" sz="2400" dirty="0">
                <a:effectLst/>
                <a:latin typeface="Libre Baskerville" panose="02000000000000000000" pitchFamily="50" charset="0"/>
                <a:ea typeface="Calibri" panose="020F0502020204030204" pitchFamily="34" charset="0"/>
              </a:rPr>
              <a:t>Zeit: 10 Minuten</a:t>
            </a:r>
          </a:p>
          <a:p>
            <a:pPr marL="0" indent="0">
              <a:lnSpc>
                <a:spcPct val="114000"/>
              </a:lnSpc>
              <a:buNone/>
            </a:pPr>
            <a:endParaRPr lang="de-DE" sz="2400" dirty="0">
              <a:latin typeface="Libre Baskerville" panose="02000000000000000000" pitchFamily="50" charset="0"/>
              <a:ea typeface="Calibri" panose="020F0502020204030204" pitchFamily="34" charset="0"/>
            </a:endParaRPr>
          </a:p>
          <a:p>
            <a:pPr marL="0" indent="0">
              <a:lnSpc>
                <a:spcPct val="114000"/>
              </a:lnSpc>
              <a:buNone/>
            </a:pPr>
            <a:endParaRPr lang="de-DE" dirty="0">
              <a:latin typeface="Libre Baskerville" panose="02000000000000000000" pitchFamily="50" charset="0"/>
            </a:endParaRPr>
          </a:p>
        </p:txBody>
      </p:sp>
      <p:pic>
        <p:nvPicPr>
          <p:cNvPr id="7" name="Grafik 6">
            <a:extLst>
              <a:ext uri="{FF2B5EF4-FFF2-40B4-BE49-F238E27FC236}">
                <a16:creationId xmlns:a16="http://schemas.microsoft.com/office/drawing/2014/main" id="{01207B1F-1092-2AD5-F541-47AE903D53F2}"/>
              </a:ext>
              <a:ext uri="{C183D7F6-B498-43B3-948B-1728B52AA6E4}">
                <adec:decorative xmlns:adec="http://schemas.microsoft.com/office/drawing/2017/decorative" xmlns="" val="1"/>
              </a:ext>
            </a:extLst>
          </p:cNvPr>
          <p:cNvPicPr>
            <a:picLocks noChangeAspect="1"/>
          </p:cNvPicPr>
          <p:nvPr/>
        </p:nvPicPr>
        <p:blipFill>
          <a:blip r:embed="rId3"/>
          <a:stretch>
            <a:fillRect/>
          </a:stretch>
        </p:blipFill>
        <p:spPr>
          <a:xfrm>
            <a:off x="838200" y="3584350"/>
            <a:ext cx="2772000" cy="2772000"/>
          </a:xfrm>
          <a:prstGeom prst="rect">
            <a:avLst/>
          </a:prstGeom>
        </p:spPr>
      </p:pic>
      <p:sp>
        <p:nvSpPr>
          <p:cNvPr id="4" name="Foliennummernplatzhalter 3">
            <a:extLst>
              <a:ext uri="{FF2B5EF4-FFF2-40B4-BE49-F238E27FC236}">
                <a16:creationId xmlns:a16="http://schemas.microsoft.com/office/drawing/2014/main" id="{17663DC8-4E89-5E15-09FC-DFED436B9938}"/>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17</a:t>
            </a:fld>
            <a:endParaRPr lang="de-DE">
              <a:latin typeface="Libre Baskerville" panose="02000000000000000000" pitchFamily="50" charset="0"/>
            </a:endParaRPr>
          </a:p>
        </p:txBody>
      </p:sp>
    </p:spTree>
    <p:extLst>
      <p:ext uri="{BB962C8B-B14F-4D97-AF65-F5344CB8AC3E}">
        <p14:creationId xmlns:p14="http://schemas.microsoft.com/office/powerpoint/2010/main" val="257425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p:txBody>
          <a:bodyPr>
            <a:normAutofit/>
          </a:bodyPr>
          <a:lstStyle/>
          <a:p>
            <a:pPr>
              <a:lnSpc>
                <a:spcPct val="114000"/>
              </a:lnSpc>
            </a:pPr>
            <a:r>
              <a:rPr lang="de-DE" dirty="0">
                <a:latin typeface="Libre Baskerville" panose="02000000000000000000" pitchFamily="50" charset="0"/>
              </a:rPr>
              <a:t>Welches Hauszeichen passt zu dir? </a:t>
            </a:r>
            <a:endParaRPr lang="de-DE" sz="2400" dirty="0">
              <a:latin typeface="Libre Baskerville" panose="02000000000000000000" pitchFamily="50" charset="0"/>
              <a:ea typeface="+mn-ea"/>
              <a:cs typeface="+mn-cs"/>
            </a:endParaRP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524000" y="3575144"/>
            <a:ext cx="9144000" cy="1655762"/>
          </a:xfrm>
        </p:spPr>
        <p:txBody>
          <a:bodyPr>
            <a:normAutofit/>
          </a:bodyPr>
          <a:lstStyle/>
          <a:p>
            <a:pPr lvl="0" eaLnBrk="0" fontAlgn="base" hangingPunct="0">
              <a:lnSpc>
                <a:spcPct val="114000"/>
              </a:lnSpc>
              <a:spcBef>
                <a:spcPct val="0"/>
              </a:spcBef>
              <a:spcAft>
                <a:spcPct val="0"/>
              </a:spcAft>
            </a:pPr>
            <a:endParaRPr lang="de-DE" altLang="de-DE" dirty="0">
              <a:latin typeface="Libre Baskerville" panose="02000000000000000000" pitchFamily="50" charset="0"/>
            </a:endParaRPr>
          </a:p>
          <a:p>
            <a:pPr lvl="0" eaLnBrk="0" fontAlgn="base" hangingPunct="0">
              <a:lnSpc>
                <a:spcPct val="114000"/>
              </a:lnSpc>
              <a:spcBef>
                <a:spcPct val="0"/>
              </a:spcBef>
              <a:spcAft>
                <a:spcPct val="0"/>
              </a:spcAft>
            </a:pPr>
            <a:r>
              <a:rPr lang="de-DE" altLang="de-DE" dirty="0">
                <a:latin typeface="Libre Baskerville" panose="02000000000000000000" pitchFamily="50" charset="0"/>
              </a:rPr>
              <a:t>Baustein 2</a:t>
            </a:r>
          </a:p>
        </p:txBody>
      </p:sp>
      <p:sp>
        <p:nvSpPr>
          <p:cNvPr id="3" name="Foliennummernplatzhalter 2">
            <a:extLst>
              <a:ext uri="{FF2B5EF4-FFF2-40B4-BE49-F238E27FC236}">
                <a16:creationId xmlns:a16="http://schemas.microsoft.com/office/drawing/2014/main" id="{DDAB724E-3984-A3A4-0EBC-8997BFD58458}"/>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18</a:t>
            </a:fld>
            <a:endParaRPr lang="de-DE">
              <a:latin typeface="Libre Baskerville" panose="02000000000000000000" pitchFamily="50" charset="0"/>
            </a:endParaRPr>
          </a:p>
        </p:txBody>
      </p:sp>
    </p:spTree>
    <p:extLst>
      <p:ext uri="{BB962C8B-B14F-4D97-AF65-F5344CB8AC3E}">
        <p14:creationId xmlns:p14="http://schemas.microsoft.com/office/powerpoint/2010/main" val="1531292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llipse 19">
            <a:extLst>
              <a:ext uri="{FF2B5EF4-FFF2-40B4-BE49-F238E27FC236}">
                <a16:creationId xmlns:a16="http://schemas.microsoft.com/office/drawing/2014/main" id="{A2A78BF5-E31F-D810-773C-2C2191706ED7}"/>
              </a:ext>
              <a:ext uri="{C183D7F6-B498-43B3-948B-1728B52AA6E4}">
                <adec:decorative xmlns:adec="http://schemas.microsoft.com/office/drawing/2017/decorative" xmlns="" val="1"/>
              </a:ext>
            </a:extLst>
          </p:cNvPr>
          <p:cNvSpPr/>
          <p:nvPr/>
        </p:nvSpPr>
        <p:spPr>
          <a:xfrm>
            <a:off x="4286250" y="2446655"/>
            <a:ext cx="3619500" cy="196469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600" dirty="0">
                <a:effectLst/>
                <a:latin typeface="Libre Baskerville" panose="02000000000000000000" pitchFamily="50" charset="0"/>
                <a:ea typeface="Calibri" panose="020F0502020204030204" pitchFamily="34" charset="0"/>
              </a:rPr>
              <a:t>Wie heißt du?</a:t>
            </a:r>
            <a:endParaRPr lang="de-DE" sz="1200" dirty="0">
              <a:effectLst/>
              <a:latin typeface="Libre Baskerville" panose="02000000000000000000" pitchFamily="50" charset="0"/>
              <a:ea typeface="Calibri" panose="020F0502020204030204" pitchFamily="34" charset="0"/>
            </a:endParaRPr>
          </a:p>
          <a:p>
            <a:pPr algn="ctr">
              <a:lnSpc>
                <a:spcPct val="150000"/>
              </a:lnSpc>
            </a:pPr>
            <a:r>
              <a:rPr lang="de-DE" sz="1200" dirty="0">
                <a:effectLst/>
                <a:latin typeface="Libre Baskerville" panose="02000000000000000000" pitchFamily="50" charset="0"/>
                <a:ea typeface="Calibri" panose="020F0502020204030204" pitchFamily="34" charset="0"/>
              </a:rPr>
              <a:t> </a:t>
            </a:r>
          </a:p>
          <a:p>
            <a:pPr algn="ctr">
              <a:lnSpc>
                <a:spcPct val="150000"/>
              </a:lnSpc>
            </a:pPr>
            <a:r>
              <a:rPr lang="de-DE" sz="1200" dirty="0">
                <a:effectLst/>
                <a:latin typeface="Libre Baskerville" panose="02000000000000000000" pitchFamily="50" charset="0"/>
                <a:ea typeface="Calibri" panose="020F0502020204030204" pitchFamily="34" charset="0"/>
              </a:rPr>
              <a:t> </a:t>
            </a:r>
          </a:p>
          <a:p>
            <a:pPr algn="ctr">
              <a:lnSpc>
                <a:spcPct val="150000"/>
              </a:lnSpc>
            </a:pPr>
            <a:r>
              <a:rPr lang="de-DE" sz="1200" dirty="0">
                <a:effectLst/>
                <a:latin typeface="Libre Baskerville" panose="02000000000000000000" pitchFamily="50" charset="0"/>
                <a:ea typeface="Calibri" panose="020F0502020204030204" pitchFamily="34" charset="0"/>
              </a:rPr>
              <a:t> </a:t>
            </a:r>
          </a:p>
          <a:p>
            <a:pPr algn="ctr">
              <a:lnSpc>
                <a:spcPct val="150000"/>
              </a:lnSpc>
            </a:pPr>
            <a:r>
              <a:rPr lang="de-DE" sz="1200" dirty="0">
                <a:effectLst/>
                <a:latin typeface="Libre Baskerville" panose="02000000000000000000" pitchFamily="50" charset="0"/>
                <a:ea typeface="Calibri" panose="020F0502020204030204" pitchFamily="34" charset="0"/>
              </a:rPr>
              <a:t> </a:t>
            </a:r>
          </a:p>
        </p:txBody>
      </p:sp>
      <p:sp>
        <p:nvSpPr>
          <p:cNvPr id="25" name="Ellipse 24">
            <a:extLst>
              <a:ext uri="{FF2B5EF4-FFF2-40B4-BE49-F238E27FC236}">
                <a16:creationId xmlns:a16="http://schemas.microsoft.com/office/drawing/2014/main" id="{7377C5C6-923C-C2E2-4E55-239B9DEA713D}"/>
              </a:ext>
              <a:ext uri="{C183D7F6-B498-43B3-948B-1728B52AA6E4}">
                <adec:decorative xmlns:adec="http://schemas.microsoft.com/office/drawing/2017/decorative" xmlns="" val="1"/>
              </a:ext>
            </a:extLst>
          </p:cNvPr>
          <p:cNvSpPr/>
          <p:nvPr/>
        </p:nvSpPr>
        <p:spPr>
          <a:xfrm>
            <a:off x="1290367" y="647065"/>
            <a:ext cx="2879725" cy="1799590"/>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200" dirty="0">
                <a:effectLst/>
                <a:latin typeface="Libre Baskerville" panose="02000000000000000000" pitchFamily="50" charset="0"/>
                <a:ea typeface="Calibri" panose="020F0502020204030204" pitchFamily="34" charset="0"/>
              </a:rPr>
              <a:t>Hobbys: </a:t>
            </a:r>
            <a:br>
              <a:rPr lang="de-DE" sz="1200" dirty="0">
                <a:effectLst/>
                <a:latin typeface="Libre Baskerville" panose="02000000000000000000" pitchFamily="50" charset="0"/>
                <a:ea typeface="Calibri" panose="020F0502020204030204" pitchFamily="34" charset="0"/>
              </a:rPr>
            </a:br>
            <a:r>
              <a:rPr lang="de-DE" sz="1200" dirty="0">
                <a:effectLst/>
                <a:latin typeface="Libre Baskerville" panose="02000000000000000000" pitchFamily="50" charset="0"/>
                <a:ea typeface="Calibri" panose="020F0502020204030204" pitchFamily="34" charset="0"/>
              </a:rPr>
              <a:t>Was machst du gerne?</a:t>
            </a:r>
          </a:p>
          <a:p>
            <a:pPr algn="ctr">
              <a:lnSpc>
                <a:spcPct val="150000"/>
              </a:lnSpc>
            </a:pPr>
            <a:r>
              <a:rPr lang="de-DE" sz="1200" dirty="0">
                <a:effectLst/>
                <a:latin typeface="Libre Baskerville" panose="02000000000000000000" pitchFamily="50" charset="0"/>
                <a:ea typeface="Calibri" panose="020F0502020204030204" pitchFamily="34" charset="0"/>
              </a:rPr>
              <a:t> </a:t>
            </a:r>
          </a:p>
          <a:p>
            <a:pPr algn="ctr">
              <a:lnSpc>
                <a:spcPct val="150000"/>
              </a:lnSpc>
            </a:pPr>
            <a:r>
              <a:rPr lang="de-DE" sz="1200" dirty="0">
                <a:effectLst/>
                <a:latin typeface="Libre Baskerville" panose="02000000000000000000" pitchFamily="50" charset="0"/>
                <a:ea typeface="Calibri" panose="020F0502020204030204" pitchFamily="34" charset="0"/>
              </a:rPr>
              <a:t> </a:t>
            </a:r>
          </a:p>
          <a:p>
            <a:pPr algn="ctr">
              <a:lnSpc>
                <a:spcPct val="150000"/>
              </a:lnSpc>
            </a:pPr>
            <a:r>
              <a:rPr lang="de-DE" sz="1200" dirty="0">
                <a:effectLst/>
                <a:latin typeface="Libre Baskerville" panose="02000000000000000000" pitchFamily="50" charset="0"/>
                <a:ea typeface="Calibri" panose="020F0502020204030204" pitchFamily="34" charset="0"/>
              </a:rPr>
              <a:t> </a:t>
            </a:r>
          </a:p>
        </p:txBody>
      </p:sp>
      <p:cxnSp>
        <p:nvCxnSpPr>
          <p:cNvPr id="26" name="Gerader Verbinder 25">
            <a:extLst>
              <a:ext uri="{FF2B5EF4-FFF2-40B4-BE49-F238E27FC236}">
                <a16:creationId xmlns:a16="http://schemas.microsoft.com/office/drawing/2014/main" id="{B59D1DFB-22C6-8B10-E539-70019BDCCBB5}"/>
              </a:ext>
              <a:ext uri="{C183D7F6-B498-43B3-948B-1728B52AA6E4}">
                <adec:decorative xmlns:adec="http://schemas.microsoft.com/office/drawing/2017/decorative" xmlns="" val="1"/>
              </a:ext>
            </a:extLst>
          </p:cNvPr>
          <p:cNvCxnSpPr>
            <a:cxnSpLocks/>
            <a:stCxn id="25" idx="5"/>
          </p:cNvCxnSpPr>
          <p:nvPr/>
        </p:nvCxnSpPr>
        <p:spPr>
          <a:xfrm>
            <a:off x="3748366" y="2183111"/>
            <a:ext cx="864274" cy="671849"/>
          </a:xfrm>
          <a:prstGeom prst="line">
            <a:avLst/>
          </a:prstGeom>
          <a:ln w="12700"/>
        </p:spPr>
        <p:style>
          <a:lnRef idx="1">
            <a:schemeClr val="dk1"/>
          </a:lnRef>
          <a:fillRef idx="0">
            <a:schemeClr val="dk1"/>
          </a:fillRef>
          <a:effectRef idx="0">
            <a:schemeClr val="dk1"/>
          </a:effectRef>
          <a:fontRef idx="minor">
            <a:schemeClr val="tx1"/>
          </a:fontRef>
        </p:style>
      </p:cxnSp>
      <p:sp>
        <p:nvSpPr>
          <p:cNvPr id="21" name="Ellipse 20">
            <a:extLst>
              <a:ext uri="{FF2B5EF4-FFF2-40B4-BE49-F238E27FC236}">
                <a16:creationId xmlns:a16="http://schemas.microsoft.com/office/drawing/2014/main" id="{3BE14CC4-6715-2BFD-8C1E-6BA2C3B172EA}"/>
              </a:ext>
              <a:ext uri="{C183D7F6-B498-43B3-948B-1728B52AA6E4}">
                <adec:decorative xmlns:adec="http://schemas.microsoft.com/office/drawing/2017/decorative" xmlns="" val="1"/>
              </a:ext>
            </a:extLst>
          </p:cNvPr>
          <p:cNvSpPr/>
          <p:nvPr/>
        </p:nvSpPr>
        <p:spPr>
          <a:xfrm>
            <a:off x="8197006" y="729615"/>
            <a:ext cx="2879725" cy="1799590"/>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200">
                <a:effectLst/>
                <a:latin typeface="Libre Baskerville" panose="02000000000000000000" pitchFamily="50" charset="0"/>
                <a:ea typeface="Calibri" panose="020F0502020204030204" pitchFamily="34" charset="0"/>
              </a:rPr>
              <a:t>Lieblingsfarben</a:t>
            </a:r>
          </a:p>
          <a:p>
            <a:pPr algn="ctr">
              <a:lnSpc>
                <a:spcPct val="150000"/>
              </a:lnSpc>
            </a:pPr>
            <a:r>
              <a:rPr lang="de-DE" sz="1200">
                <a:effectLst/>
                <a:latin typeface="Libre Baskerville" panose="02000000000000000000" pitchFamily="50" charset="0"/>
                <a:ea typeface="Calibri" panose="020F0502020204030204" pitchFamily="34" charset="0"/>
              </a:rPr>
              <a:t> </a:t>
            </a:r>
          </a:p>
          <a:p>
            <a:pPr algn="ctr">
              <a:lnSpc>
                <a:spcPct val="150000"/>
              </a:lnSpc>
            </a:pPr>
            <a:r>
              <a:rPr lang="de-DE" sz="1200">
                <a:effectLst/>
                <a:latin typeface="Libre Baskerville" panose="02000000000000000000" pitchFamily="50" charset="0"/>
                <a:ea typeface="Calibri" panose="020F0502020204030204" pitchFamily="34" charset="0"/>
              </a:rPr>
              <a:t> </a:t>
            </a:r>
          </a:p>
          <a:p>
            <a:pPr algn="ctr">
              <a:lnSpc>
                <a:spcPct val="150000"/>
              </a:lnSpc>
            </a:pPr>
            <a:r>
              <a:rPr lang="de-DE" sz="1200">
                <a:effectLst/>
                <a:latin typeface="Libre Baskerville" panose="02000000000000000000" pitchFamily="50" charset="0"/>
                <a:ea typeface="Calibri" panose="020F0502020204030204" pitchFamily="34" charset="0"/>
              </a:rPr>
              <a:t> </a:t>
            </a:r>
          </a:p>
        </p:txBody>
      </p:sp>
      <p:cxnSp>
        <p:nvCxnSpPr>
          <p:cNvPr id="33" name="Gerader Verbinder 32">
            <a:extLst>
              <a:ext uri="{FF2B5EF4-FFF2-40B4-BE49-F238E27FC236}">
                <a16:creationId xmlns:a16="http://schemas.microsoft.com/office/drawing/2014/main" id="{BFCB53D1-6C1E-E2A4-81C5-A26CABD79191}"/>
              </a:ext>
              <a:ext uri="{C183D7F6-B498-43B3-948B-1728B52AA6E4}">
                <adec:decorative xmlns:adec="http://schemas.microsoft.com/office/drawing/2017/decorative" xmlns="" val="1"/>
              </a:ext>
            </a:extLst>
          </p:cNvPr>
          <p:cNvCxnSpPr>
            <a:cxnSpLocks/>
            <a:stCxn id="20" idx="7"/>
          </p:cNvCxnSpPr>
          <p:nvPr/>
        </p:nvCxnSpPr>
        <p:spPr>
          <a:xfrm flipV="1">
            <a:off x="7375686" y="2127885"/>
            <a:ext cx="1052034" cy="606492"/>
          </a:xfrm>
          <a:prstGeom prst="line">
            <a:avLst/>
          </a:prstGeom>
          <a:ln w="12700"/>
        </p:spPr>
        <p:style>
          <a:lnRef idx="1">
            <a:schemeClr val="dk1"/>
          </a:lnRef>
          <a:fillRef idx="0">
            <a:schemeClr val="dk1"/>
          </a:fillRef>
          <a:effectRef idx="0">
            <a:schemeClr val="dk1"/>
          </a:effectRef>
          <a:fontRef idx="minor">
            <a:schemeClr val="tx1"/>
          </a:fontRef>
        </p:style>
      </p:cxnSp>
      <p:sp>
        <p:nvSpPr>
          <p:cNvPr id="24" name="Ellipse 23">
            <a:extLst>
              <a:ext uri="{FF2B5EF4-FFF2-40B4-BE49-F238E27FC236}">
                <a16:creationId xmlns:a16="http://schemas.microsoft.com/office/drawing/2014/main" id="{50AEFA08-0593-D79F-FE05-07781121B53C}"/>
              </a:ext>
              <a:ext uri="{C183D7F6-B498-43B3-948B-1728B52AA6E4}">
                <adec:decorative xmlns:adec="http://schemas.microsoft.com/office/drawing/2017/decorative" xmlns="" val="1"/>
              </a:ext>
            </a:extLst>
          </p:cNvPr>
          <p:cNvSpPr/>
          <p:nvPr/>
        </p:nvSpPr>
        <p:spPr>
          <a:xfrm>
            <a:off x="541573" y="3210142"/>
            <a:ext cx="2879725" cy="1799590"/>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200">
                <a:effectLst/>
                <a:latin typeface="Libre Baskerville" panose="02000000000000000000" pitchFamily="50" charset="0"/>
                <a:ea typeface="Calibri" panose="020F0502020204030204" pitchFamily="34" charset="0"/>
              </a:rPr>
              <a:t>Charakter: Wie bist du?</a:t>
            </a:r>
          </a:p>
          <a:p>
            <a:pPr algn="ctr">
              <a:lnSpc>
                <a:spcPct val="150000"/>
              </a:lnSpc>
            </a:pPr>
            <a:r>
              <a:rPr lang="de-DE" sz="1200">
                <a:effectLst/>
                <a:latin typeface="Libre Baskerville" panose="02000000000000000000" pitchFamily="50" charset="0"/>
                <a:ea typeface="Calibri" panose="020F0502020204030204" pitchFamily="34" charset="0"/>
              </a:rPr>
              <a:t> </a:t>
            </a:r>
          </a:p>
          <a:p>
            <a:pPr algn="ctr">
              <a:lnSpc>
                <a:spcPct val="150000"/>
              </a:lnSpc>
            </a:pPr>
            <a:r>
              <a:rPr lang="de-DE" sz="1200">
                <a:effectLst/>
                <a:latin typeface="Libre Baskerville" panose="02000000000000000000" pitchFamily="50" charset="0"/>
                <a:ea typeface="Calibri" panose="020F0502020204030204" pitchFamily="34" charset="0"/>
              </a:rPr>
              <a:t> </a:t>
            </a:r>
          </a:p>
          <a:p>
            <a:pPr algn="ctr">
              <a:lnSpc>
                <a:spcPct val="150000"/>
              </a:lnSpc>
            </a:pPr>
            <a:r>
              <a:rPr lang="de-DE" sz="1200">
                <a:effectLst/>
                <a:latin typeface="Libre Baskerville" panose="02000000000000000000" pitchFamily="50" charset="0"/>
                <a:ea typeface="Calibri" panose="020F0502020204030204" pitchFamily="34" charset="0"/>
              </a:rPr>
              <a:t> </a:t>
            </a:r>
          </a:p>
        </p:txBody>
      </p:sp>
      <p:cxnSp>
        <p:nvCxnSpPr>
          <p:cNvPr id="31" name="Gerader Verbinder 30">
            <a:extLst>
              <a:ext uri="{FF2B5EF4-FFF2-40B4-BE49-F238E27FC236}">
                <a16:creationId xmlns:a16="http://schemas.microsoft.com/office/drawing/2014/main" id="{73DB7494-FC2C-D352-876B-80A2916B3BCE}"/>
              </a:ext>
              <a:ext uri="{C183D7F6-B498-43B3-948B-1728B52AA6E4}">
                <adec:decorative xmlns:adec="http://schemas.microsoft.com/office/drawing/2017/decorative" xmlns="" val="1"/>
              </a:ext>
            </a:extLst>
          </p:cNvPr>
          <p:cNvCxnSpPr>
            <a:cxnSpLocks/>
          </p:cNvCxnSpPr>
          <p:nvPr/>
        </p:nvCxnSpPr>
        <p:spPr>
          <a:xfrm flipV="1">
            <a:off x="3365500" y="3550920"/>
            <a:ext cx="920750" cy="317500"/>
          </a:xfrm>
          <a:prstGeom prst="line">
            <a:avLst/>
          </a:prstGeom>
          <a:ln w="12700"/>
        </p:spPr>
        <p:style>
          <a:lnRef idx="1">
            <a:schemeClr val="dk1"/>
          </a:lnRef>
          <a:fillRef idx="0">
            <a:schemeClr val="dk1"/>
          </a:fillRef>
          <a:effectRef idx="0">
            <a:schemeClr val="dk1"/>
          </a:effectRef>
          <a:fontRef idx="minor">
            <a:schemeClr val="tx1"/>
          </a:fontRef>
        </p:style>
      </p:cxnSp>
      <p:sp>
        <p:nvSpPr>
          <p:cNvPr id="23" name="Ellipse 22">
            <a:extLst>
              <a:ext uri="{FF2B5EF4-FFF2-40B4-BE49-F238E27FC236}">
                <a16:creationId xmlns:a16="http://schemas.microsoft.com/office/drawing/2014/main" id="{FB699022-0A26-3B29-C0F5-546A853F7902}"/>
              </a:ext>
              <a:ext uri="{C183D7F6-B498-43B3-948B-1728B52AA6E4}">
                <adec:decorative xmlns:adec="http://schemas.microsoft.com/office/drawing/2017/decorative" xmlns="" val="1"/>
              </a:ext>
            </a:extLst>
          </p:cNvPr>
          <p:cNvSpPr/>
          <p:nvPr/>
        </p:nvSpPr>
        <p:spPr>
          <a:xfrm>
            <a:off x="3712554" y="4795750"/>
            <a:ext cx="2879725" cy="1799590"/>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200" dirty="0">
                <a:effectLst/>
                <a:latin typeface="Libre Baskerville" panose="02000000000000000000" pitchFamily="50" charset="0"/>
                <a:ea typeface="Calibri" panose="020F0502020204030204" pitchFamily="34" charset="0"/>
              </a:rPr>
              <a:t>Lieblingstiere</a:t>
            </a:r>
          </a:p>
          <a:p>
            <a:pPr algn="ctr">
              <a:lnSpc>
                <a:spcPct val="150000"/>
              </a:lnSpc>
            </a:pPr>
            <a:r>
              <a:rPr lang="de-DE" sz="1200" dirty="0">
                <a:effectLst/>
                <a:latin typeface="Libre Baskerville" panose="02000000000000000000" pitchFamily="50" charset="0"/>
                <a:ea typeface="Calibri" panose="020F0502020204030204" pitchFamily="34" charset="0"/>
              </a:rPr>
              <a:t> </a:t>
            </a:r>
          </a:p>
          <a:p>
            <a:pPr algn="ctr">
              <a:lnSpc>
                <a:spcPct val="150000"/>
              </a:lnSpc>
            </a:pPr>
            <a:r>
              <a:rPr lang="de-DE" sz="1200" dirty="0">
                <a:effectLst/>
                <a:latin typeface="Libre Baskerville" panose="02000000000000000000" pitchFamily="50" charset="0"/>
                <a:ea typeface="Calibri" panose="020F0502020204030204" pitchFamily="34" charset="0"/>
              </a:rPr>
              <a:t> </a:t>
            </a:r>
          </a:p>
          <a:p>
            <a:pPr algn="ctr">
              <a:lnSpc>
                <a:spcPct val="150000"/>
              </a:lnSpc>
            </a:pPr>
            <a:r>
              <a:rPr lang="de-DE" sz="1200" dirty="0">
                <a:effectLst/>
                <a:latin typeface="Libre Baskerville" panose="02000000000000000000" pitchFamily="50" charset="0"/>
                <a:ea typeface="Calibri" panose="020F0502020204030204" pitchFamily="34" charset="0"/>
              </a:rPr>
              <a:t> </a:t>
            </a:r>
          </a:p>
        </p:txBody>
      </p:sp>
      <p:cxnSp>
        <p:nvCxnSpPr>
          <p:cNvPr id="29" name="Gerader Verbinder 28">
            <a:extLst>
              <a:ext uri="{FF2B5EF4-FFF2-40B4-BE49-F238E27FC236}">
                <a16:creationId xmlns:a16="http://schemas.microsoft.com/office/drawing/2014/main" id="{0836C61A-9237-27D3-BE94-1B897C51DB8A}"/>
              </a:ext>
              <a:ext uri="{C183D7F6-B498-43B3-948B-1728B52AA6E4}">
                <adec:decorative xmlns:adec="http://schemas.microsoft.com/office/drawing/2017/decorative" xmlns="" val="1"/>
              </a:ext>
            </a:extLst>
          </p:cNvPr>
          <p:cNvCxnSpPr>
            <a:cxnSpLocks/>
          </p:cNvCxnSpPr>
          <p:nvPr/>
        </p:nvCxnSpPr>
        <p:spPr>
          <a:xfrm flipV="1">
            <a:off x="5368290" y="4385426"/>
            <a:ext cx="251916" cy="410324"/>
          </a:xfrm>
          <a:prstGeom prst="line">
            <a:avLst/>
          </a:prstGeom>
          <a:ln w="12700"/>
        </p:spPr>
        <p:style>
          <a:lnRef idx="1">
            <a:schemeClr val="dk1"/>
          </a:lnRef>
          <a:fillRef idx="0">
            <a:schemeClr val="dk1"/>
          </a:fillRef>
          <a:effectRef idx="0">
            <a:schemeClr val="dk1"/>
          </a:effectRef>
          <a:fontRef idx="minor">
            <a:schemeClr val="tx1"/>
          </a:fontRef>
        </p:style>
      </p:cxnSp>
      <p:sp>
        <p:nvSpPr>
          <p:cNvPr id="22" name="Ellipse 21">
            <a:extLst>
              <a:ext uri="{FF2B5EF4-FFF2-40B4-BE49-F238E27FC236}">
                <a16:creationId xmlns:a16="http://schemas.microsoft.com/office/drawing/2014/main" id="{A32E33ED-61A7-4973-2C59-13CE5B8D88C0}"/>
              </a:ext>
              <a:ext uri="{C183D7F6-B498-43B3-948B-1728B52AA6E4}">
                <adec:decorative xmlns:adec="http://schemas.microsoft.com/office/drawing/2017/decorative" xmlns="" val="1"/>
              </a:ext>
            </a:extLst>
          </p:cNvPr>
          <p:cNvSpPr/>
          <p:nvPr/>
        </p:nvSpPr>
        <p:spPr>
          <a:xfrm>
            <a:off x="8041364" y="4513545"/>
            <a:ext cx="2879725" cy="1799590"/>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de-DE" sz="1200" dirty="0">
                <a:effectLst/>
                <a:latin typeface="Libre Baskerville" panose="02000000000000000000" pitchFamily="50" charset="0"/>
                <a:ea typeface="Calibri" panose="020F0502020204030204" pitchFamily="34" charset="0"/>
              </a:rPr>
              <a:t>Talente: Was kannst du richtig gut?</a:t>
            </a:r>
          </a:p>
          <a:p>
            <a:pPr algn="ctr">
              <a:lnSpc>
                <a:spcPct val="150000"/>
              </a:lnSpc>
            </a:pPr>
            <a:r>
              <a:rPr lang="de-DE" sz="1200" dirty="0">
                <a:effectLst/>
                <a:latin typeface="Libre Baskerville" panose="02000000000000000000" pitchFamily="50" charset="0"/>
                <a:ea typeface="Calibri" panose="020F0502020204030204" pitchFamily="34" charset="0"/>
              </a:rPr>
              <a:t> </a:t>
            </a:r>
          </a:p>
          <a:p>
            <a:pPr algn="ctr">
              <a:lnSpc>
                <a:spcPct val="150000"/>
              </a:lnSpc>
            </a:pPr>
            <a:r>
              <a:rPr lang="de-DE" sz="1200" dirty="0">
                <a:effectLst/>
                <a:latin typeface="Libre Baskerville" panose="02000000000000000000" pitchFamily="50" charset="0"/>
                <a:ea typeface="Calibri" panose="020F0502020204030204" pitchFamily="34" charset="0"/>
              </a:rPr>
              <a:t> </a:t>
            </a:r>
          </a:p>
          <a:p>
            <a:pPr algn="ctr">
              <a:lnSpc>
                <a:spcPct val="150000"/>
              </a:lnSpc>
            </a:pPr>
            <a:r>
              <a:rPr lang="de-DE" sz="1200" dirty="0">
                <a:effectLst/>
                <a:latin typeface="Libre Baskerville" panose="02000000000000000000" pitchFamily="50" charset="0"/>
                <a:ea typeface="Calibri" panose="020F0502020204030204" pitchFamily="34" charset="0"/>
              </a:rPr>
              <a:t> </a:t>
            </a:r>
          </a:p>
        </p:txBody>
      </p:sp>
      <p:cxnSp>
        <p:nvCxnSpPr>
          <p:cNvPr id="28" name="Gerader Verbinder 27">
            <a:extLst>
              <a:ext uri="{FF2B5EF4-FFF2-40B4-BE49-F238E27FC236}">
                <a16:creationId xmlns:a16="http://schemas.microsoft.com/office/drawing/2014/main" id="{FE943999-444D-046F-A33D-ECD7C0A4FB02}"/>
              </a:ext>
              <a:ext uri="{C183D7F6-B498-43B3-948B-1728B52AA6E4}">
                <adec:decorative xmlns:adec="http://schemas.microsoft.com/office/drawing/2017/decorative" xmlns="" val="1"/>
              </a:ext>
            </a:extLst>
          </p:cNvPr>
          <p:cNvCxnSpPr>
            <a:cxnSpLocks/>
            <a:endCxn id="22" idx="1"/>
          </p:cNvCxnSpPr>
          <p:nvPr/>
        </p:nvCxnSpPr>
        <p:spPr>
          <a:xfrm>
            <a:off x="7553325" y="4017745"/>
            <a:ext cx="909765" cy="759344"/>
          </a:xfrm>
          <a:prstGeom prst="line">
            <a:avLst/>
          </a:prstGeom>
          <a:ln w="12700"/>
        </p:spPr>
        <p:style>
          <a:lnRef idx="1">
            <a:schemeClr val="dk1"/>
          </a:lnRef>
          <a:fillRef idx="0">
            <a:schemeClr val="dk1"/>
          </a:fillRef>
          <a:effectRef idx="0">
            <a:schemeClr val="dk1"/>
          </a:effectRef>
          <a:fontRef idx="minor">
            <a:schemeClr val="tx1"/>
          </a:fontRef>
        </p:style>
      </p:cxnSp>
      <p:sp>
        <p:nvSpPr>
          <p:cNvPr id="2" name="Foliennummernplatzhalter 1">
            <a:extLst>
              <a:ext uri="{FF2B5EF4-FFF2-40B4-BE49-F238E27FC236}">
                <a16:creationId xmlns:a16="http://schemas.microsoft.com/office/drawing/2014/main" id="{83659379-67E8-5D42-EA05-99B2E5B1B233}"/>
              </a:ext>
            </a:extLst>
          </p:cNvPr>
          <p:cNvSpPr>
            <a:spLocks noGrp="1"/>
          </p:cNvSpPr>
          <p:nvPr>
            <p:ph type="sldNum" sz="quarter" idx="12"/>
          </p:nvPr>
        </p:nvSpPr>
        <p:spPr/>
        <p:txBody>
          <a:bodyPr/>
          <a:lstStyle/>
          <a:p>
            <a:fld id="{E000AFE4-1DDB-4119-878D-BE52311CFAA2}" type="slidenum">
              <a:rPr lang="de-DE" smtClean="0">
                <a:latin typeface="Libre Baskerville" panose="02000000000000000000" pitchFamily="50" charset="0"/>
              </a:rPr>
              <a:t>19</a:t>
            </a:fld>
            <a:endParaRPr lang="de-DE">
              <a:latin typeface="Libre Baskerville" panose="02000000000000000000" pitchFamily="50" charset="0"/>
            </a:endParaRPr>
          </a:p>
        </p:txBody>
      </p:sp>
    </p:spTree>
    <p:extLst>
      <p:ext uri="{BB962C8B-B14F-4D97-AF65-F5344CB8AC3E}">
        <p14:creationId xmlns:p14="http://schemas.microsoft.com/office/powerpoint/2010/main" val="3941669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p:txBody>
          <a:bodyPr>
            <a:normAutofit/>
          </a:bodyPr>
          <a:lstStyle/>
          <a:p>
            <a:r>
              <a:rPr lang="de-DE" dirty="0">
                <a:latin typeface="Libre Baskerville" panose="02000000000000000000" pitchFamily="50" charset="0"/>
              </a:rPr>
              <a:t>Herr Leiter und Frau Kann</a:t>
            </a:r>
            <a:endParaRPr lang="de-DE" sz="2400" dirty="0">
              <a:latin typeface="Libre Baskerville" panose="02000000000000000000" pitchFamily="50" charset="0"/>
              <a:ea typeface="+mn-ea"/>
              <a:cs typeface="+mn-cs"/>
            </a:endParaRP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524000" y="3575144"/>
            <a:ext cx="9144000" cy="1655762"/>
          </a:xfrm>
        </p:spPr>
        <p:txBody>
          <a:bodyPr>
            <a:normAutofit/>
          </a:bodyPr>
          <a:lstStyle/>
          <a:p>
            <a:pPr lvl="0" eaLnBrk="0" fontAlgn="base" hangingPunct="0">
              <a:lnSpc>
                <a:spcPct val="100000"/>
              </a:lnSpc>
              <a:spcBef>
                <a:spcPct val="0"/>
              </a:spcBef>
              <a:spcAft>
                <a:spcPct val="0"/>
              </a:spcAft>
            </a:pPr>
            <a:r>
              <a:rPr lang="de-DE" altLang="de-DE" dirty="0">
                <a:latin typeface="Libre Baskerville" panose="02000000000000000000" pitchFamily="50" charset="0"/>
              </a:rPr>
              <a:t>Häuser, ihre Namen und ihre Bewohner*innen</a:t>
            </a:r>
          </a:p>
          <a:p>
            <a:pPr lvl="0" eaLnBrk="0" fontAlgn="base" hangingPunct="0">
              <a:lnSpc>
                <a:spcPct val="100000"/>
              </a:lnSpc>
              <a:spcBef>
                <a:spcPct val="0"/>
              </a:spcBef>
              <a:spcAft>
                <a:spcPct val="0"/>
              </a:spcAft>
            </a:pPr>
            <a:endParaRPr lang="de-DE" altLang="de-DE" dirty="0">
              <a:latin typeface="Libre Baskerville" panose="02000000000000000000" pitchFamily="50" charset="0"/>
            </a:endParaRPr>
          </a:p>
          <a:p>
            <a:pPr lvl="0" eaLnBrk="0" fontAlgn="base" hangingPunct="0">
              <a:lnSpc>
                <a:spcPct val="100000"/>
              </a:lnSpc>
              <a:spcBef>
                <a:spcPct val="0"/>
              </a:spcBef>
              <a:spcAft>
                <a:spcPct val="0"/>
              </a:spcAft>
            </a:pPr>
            <a:r>
              <a:rPr lang="de-DE" altLang="de-DE" dirty="0">
                <a:latin typeface="Libre Baskerville" panose="02000000000000000000" pitchFamily="50" charset="0"/>
              </a:rPr>
              <a:t>Baustein 1</a:t>
            </a:r>
          </a:p>
        </p:txBody>
      </p:sp>
      <p:sp>
        <p:nvSpPr>
          <p:cNvPr id="3" name="Foliennummernplatzhalter 2">
            <a:extLst>
              <a:ext uri="{FF2B5EF4-FFF2-40B4-BE49-F238E27FC236}">
                <a16:creationId xmlns:a16="http://schemas.microsoft.com/office/drawing/2014/main" id="{9039FE04-14FB-AC66-0AFB-3FA1EB539661}"/>
              </a:ext>
            </a:extLst>
          </p:cNvPr>
          <p:cNvSpPr>
            <a:spLocks noGrp="1"/>
          </p:cNvSpPr>
          <p:nvPr>
            <p:ph type="sldNum" sz="quarter" idx="12"/>
          </p:nvPr>
        </p:nvSpPr>
        <p:spPr/>
        <p:txBody>
          <a:bodyPr/>
          <a:lstStyle/>
          <a:p>
            <a:fld id="{E000AFE4-1DDB-4119-878D-BE52311CFAA2}" type="slidenum">
              <a:rPr lang="de-DE" smtClean="0">
                <a:latin typeface="Libre Baskerville" panose="02000000000000000000" pitchFamily="50" charset="0"/>
              </a:rPr>
              <a:t>2</a:t>
            </a:fld>
            <a:endParaRPr lang="de-DE">
              <a:latin typeface="Libre Baskerville" panose="02000000000000000000" pitchFamily="50" charset="0"/>
            </a:endParaRPr>
          </a:p>
        </p:txBody>
      </p:sp>
    </p:spTree>
    <p:extLst>
      <p:ext uri="{BB962C8B-B14F-4D97-AF65-F5344CB8AC3E}">
        <p14:creationId xmlns:p14="http://schemas.microsoft.com/office/powerpoint/2010/main" val="3629032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7F8A2E-1BB0-705E-B891-DEC551C1400D}"/>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Entwurfsphase</a:t>
            </a:r>
          </a:p>
        </p:txBody>
      </p:sp>
      <p:sp>
        <p:nvSpPr>
          <p:cNvPr id="3" name="Inhaltsplatzhalter 2">
            <a:extLst>
              <a:ext uri="{FF2B5EF4-FFF2-40B4-BE49-F238E27FC236}">
                <a16:creationId xmlns:a16="http://schemas.microsoft.com/office/drawing/2014/main" id="{E3BBBE49-ECCF-F913-544B-8758E4E44D90}"/>
              </a:ext>
            </a:extLst>
          </p:cNvPr>
          <p:cNvSpPr>
            <a:spLocks noGrp="1"/>
          </p:cNvSpPr>
          <p:nvPr>
            <p:ph idx="1"/>
          </p:nvPr>
        </p:nvSpPr>
        <p:spPr/>
        <p:txBody>
          <a:bodyPr>
            <a:normAutofit fontScale="70000" lnSpcReduction="20000"/>
          </a:bodyPr>
          <a:lstStyle/>
          <a:p>
            <a:pPr marL="0" lvl="0" indent="0">
              <a:lnSpc>
                <a:spcPct val="134000"/>
              </a:lnSpc>
              <a:buNone/>
            </a:pPr>
            <a:r>
              <a:rPr lang="de-DE" dirty="0">
                <a:effectLst/>
                <a:latin typeface="Libre Baskerville" panose="02000000000000000000" pitchFamily="50" charset="0"/>
                <a:ea typeface="Verdana" panose="020B0604030504040204" pitchFamily="34" charset="0"/>
                <a:cs typeface="Vani" panose="020B0502040204020203" pitchFamily="18" charset="0"/>
              </a:rPr>
              <a:t>Entwirf dein eigenes Hauszeichen: Kombiniere dafür deine Aufzeichnungen in der </a:t>
            </a:r>
            <a:r>
              <a:rPr lang="de-DE" dirty="0" err="1" smtClean="0">
                <a:effectLst/>
                <a:latin typeface="Libre Baskerville" panose="02000000000000000000" pitchFamily="50" charset="0"/>
                <a:ea typeface="Verdana" panose="020B0604030504040204" pitchFamily="34" charset="0"/>
                <a:cs typeface="Vani" panose="020B0502040204020203" pitchFamily="18" charset="0"/>
              </a:rPr>
              <a:t>Mind-Map</a:t>
            </a:r>
            <a:r>
              <a:rPr lang="de-DE" dirty="0" smtClean="0">
                <a:effectLst/>
                <a:latin typeface="Libre Baskerville" panose="02000000000000000000" pitchFamily="50" charset="0"/>
                <a:ea typeface="Verdana" panose="020B0604030504040204" pitchFamily="34" charset="0"/>
                <a:cs typeface="Vani" panose="020B0502040204020203" pitchFamily="18" charset="0"/>
              </a:rPr>
              <a:t> (Lieblingstier</a:t>
            </a:r>
            <a:r>
              <a:rPr lang="de-DE" dirty="0">
                <a:effectLst/>
                <a:latin typeface="Libre Baskerville" panose="02000000000000000000" pitchFamily="50" charset="0"/>
                <a:ea typeface="Verdana" panose="020B0604030504040204" pitchFamily="34" charset="0"/>
                <a:cs typeface="Vani" panose="020B0502040204020203" pitchFamily="18" charset="0"/>
              </a:rPr>
              <a:t>; -farbe; Hobby; was du kannst; du; wie du bist).</a:t>
            </a:r>
          </a:p>
          <a:p>
            <a:pPr marL="0" lvl="0" indent="0" algn="r">
              <a:lnSpc>
                <a:spcPct val="134000"/>
              </a:lnSpc>
              <a:spcAft>
                <a:spcPts val="1000"/>
              </a:spcAft>
              <a:buNone/>
            </a:pPr>
            <a:r>
              <a:rPr lang="de-DE" dirty="0">
                <a:latin typeface="Libre Baskerville" panose="02000000000000000000" pitchFamily="50" charset="0"/>
                <a:ea typeface="Verdana" panose="020B0604030504040204" pitchFamily="34" charset="0"/>
                <a:cs typeface="Vani" panose="020B0502040204020203" pitchFamily="18" charset="0"/>
              </a:rPr>
              <a:t>Zeit: 5 Minuten</a:t>
            </a:r>
          </a:p>
          <a:p>
            <a:pPr marL="0" lvl="0" indent="0">
              <a:lnSpc>
                <a:spcPct val="134000"/>
              </a:lnSpc>
              <a:spcAft>
                <a:spcPts val="1000"/>
              </a:spcAft>
              <a:buNone/>
            </a:pPr>
            <a:endParaRPr lang="de-DE" dirty="0">
              <a:latin typeface="Libre Baskerville" panose="02000000000000000000" pitchFamily="50" charset="0"/>
              <a:ea typeface="Verdana" panose="020B0604030504040204" pitchFamily="34" charset="0"/>
              <a:cs typeface="Vani" panose="020B0502040204020203" pitchFamily="18" charset="0"/>
            </a:endParaRPr>
          </a:p>
          <a:p>
            <a:pPr marL="0" lvl="0" indent="0">
              <a:lnSpc>
                <a:spcPct val="134000"/>
              </a:lnSpc>
              <a:spcAft>
                <a:spcPts val="1000"/>
              </a:spcAft>
              <a:buNone/>
            </a:pPr>
            <a:r>
              <a:rPr lang="de-DE" dirty="0">
                <a:effectLst/>
                <a:latin typeface="Libre Baskerville" panose="02000000000000000000" pitchFamily="50" charset="0"/>
                <a:ea typeface="Verdana" panose="020B0604030504040204" pitchFamily="34" charset="0"/>
                <a:cs typeface="Vani" panose="020B0502040204020203" pitchFamily="18" charset="0"/>
              </a:rPr>
              <a:t>Zeichne dazu auf einem Blatt Papier dein Lieblingstier oder ein Objekt, mit dem du dich identifizierst, so dass du es gut ausschneiden kannst.</a:t>
            </a:r>
            <a:br>
              <a:rPr lang="de-DE" dirty="0">
                <a:effectLst/>
                <a:latin typeface="Libre Baskerville" panose="02000000000000000000" pitchFamily="50" charset="0"/>
                <a:ea typeface="Verdana" panose="020B0604030504040204" pitchFamily="34" charset="0"/>
                <a:cs typeface="Vani" panose="020B0502040204020203" pitchFamily="18" charset="0"/>
              </a:rPr>
            </a:br>
            <a:r>
              <a:rPr lang="de-DE" dirty="0">
                <a:effectLst/>
                <a:latin typeface="Libre Baskerville" panose="02000000000000000000" pitchFamily="50" charset="0"/>
                <a:ea typeface="Verdana" panose="020B0604030504040204" pitchFamily="34" charset="0"/>
                <a:cs typeface="Vani" panose="020B0502040204020203" pitchFamily="18" charset="0"/>
              </a:rPr>
              <a:t>Übe ein bisschen, bis es dir richtig gut gefällt.</a:t>
            </a:r>
          </a:p>
          <a:p>
            <a:pPr marL="0" lvl="0" indent="0" algn="r">
              <a:lnSpc>
                <a:spcPct val="134000"/>
              </a:lnSpc>
              <a:spcAft>
                <a:spcPts val="1000"/>
              </a:spcAft>
              <a:buNone/>
            </a:pPr>
            <a:r>
              <a:rPr lang="de-DE" dirty="0">
                <a:effectLst/>
                <a:latin typeface="Libre Baskerville" panose="02000000000000000000" pitchFamily="50" charset="0"/>
                <a:ea typeface="Verdana" panose="020B0604030504040204" pitchFamily="34" charset="0"/>
                <a:cs typeface="Vani" panose="020B0502040204020203" pitchFamily="18" charset="0"/>
              </a:rPr>
              <a:t>Zeit: 10 Minuten</a:t>
            </a:r>
          </a:p>
        </p:txBody>
      </p:sp>
      <p:sp>
        <p:nvSpPr>
          <p:cNvPr id="4" name="Foliennummernplatzhalter 3">
            <a:extLst>
              <a:ext uri="{FF2B5EF4-FFF2-40B4-BE49-F238E27FC236}">
                <a16:creationId xmlns:a16="http://schemas.microsoft.com/office/drawing/2014/main" id="{BF97909D-4F18-B21B-1C2D-02CF304FA29D}"/>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20</a:t>
            </a:fld>
            <a:endParaRPr lang="de-DE">
              <a:latin typeface="Libre Baskerville" panose="02000000000000000000" pitchFamily="50" charset="0"/>
            </a:endParaRPr>
          </a:p>
        </p:txBody>
      </p:sp>
    </p:spTree>
    <p:extLst>
      <p:ext uri="{BB962C8B-B14F-4D97-AF65-F5344CB8AC3E}">
        <p14:creationId xmlns:p14="http://schemas.microsoft.com/office/powerpoint/2010/main" val="2323094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757F50-2EF7-53AA-6BC3-EE648B559AC7}"/>
              </a:ext>
            </a:extLst>
          </p:cNvPr>
          <p:cNvSpPr>
            <a:spLocks noGrp="1"/>
          </p:cNvSpPr>
          <p:nvPr>
            <p:ph type="title"/>
          </p:nvPr>
        </p:nvSpPr>
        <p:spPr/>
        <p:txBody>
          <a:bodyPr/>
          <a:lstStyle/>
          <a:p>
            <a:pPr>
              <a:lnSpc>
                <a:spcPct val="113000"/>
              </a:lnSpc>
            </a:pPr>
            <a:r>
              <a:rPr lang="de-DE" dirty="0">
                <a:latin typeface="Libre Baskerville" panose="02000000000000000000" pitchFamily="50" charset="0"/>
              </a:rPr>
              <a:t>Bastelphase</a:t>
            </a:r>
          </a:p>
        </p:txBody>
      </p:sp>
      <p:sp>
        <p:nvSpPr>
          <p:cNvPr id="3" name="Inhaltsplatzhalter 2">
            <a:extLst>
              <a:ext uri="{FF2B5EF4-FFF2-40B4-BE49-F238E27FC236}">
                <a16:creationId xmlns:a16="http://schemas.microsoft.com/office/drawing/2014/main" id="{DFD44033-5632-3BF2-D075-5EE191217436}"/>
              </a:ext>
            </a:extLst>
          </p:cNvPr>
          <p:cNvSpPr>
            <a:spLocks noGrp="1"/>
          </p:cNvSpPr>
          <p:nvPr>
            <p:ph idx="1"/>
          </p:nvPr>
        </p:nvSpPr>
        <p:spPr/>
        <p:txBody>
          <a:bodyPr>
            <a:normAutofit/>
          </a:bodyPr>
          <a:lstStyle/>
          <a:p>
            <a:pPr marL="0" indent="0">
              <a:lnSpc>
                <a:spcPct val="113000"/>
              </a:lnSpc>
              <a:buNone/>
            </a:pPr>
            <a:r>
              <a:rPr lang="de-DE" sz="2400" dirty="0">
                <a:latin typeface="Libre Baskerville" panose="02000000000000000000" pitchFamily="50" charset="0"/>
              </a:rPr>
              <a:t>Übertrage dein Lieblingstier auf Tonpapier oder Karton, den du anmalst, und schneide es aus.</a:t>
            </a:r>
          </a:p>
          <a:p>
            <a:pPr marL="0" indent="0">
              <a:lnSpc>
                <a:spcPct val="113000"/>
              </a:lnSpc>
              <a:buNone/>
            </a:pPr>
            <a:r>
              <a:rPr lang="de-DE" sz="2400" dirty="0">
                <a:latin typeface="Libre Baskerville" panose="02000000000000000000" pitchFamily="50" charset="0"/>
              </a:rPr>
              <a:t>Umrande den kleinen Teller auf einem neuen Bogen Tonpapier oder Karton und schneide den Kreis aus. Das ist der Hintergrund für dein Hauszeichen.</a:t>
            </a:r>
          </a:p>
          <a:p>
            <a:pPr marL="0" indent="0">
              <a:lnSpc>
                <a:spcPct val="113000"/>
              </a:lnSpc>
              <a:buNone/>
            </a:pPr>
            <a:r>
              <a:rPr lang="de-DE" sz="2400" dirty="0">
                <a:latin typeface="Libre Baskerville" panose="02000000000000000000" pitchFamily="50" charset="0"/>
              </a:rPr>
              <a:t>Klebe dein ausgeschnittenes Lieblingstier oder Objekt auf den Hintergrund und fertig ist dein Hauszeichen!</a:t>
            </a:r>
          </a:p>
          <a:p>
            <a:pPr marL="0" indent="0">
              <a:lnSpc>
                <a:spcPct val="113000"/>
              </a:lnSpc>
              <a:buNone/>
            </a:pPr>
            <a:endParaRPr lang="de-DE" sz="2400" dirty="0">
              <a:latin typeface="Libre Baskerville" panose="02000000000000000000" pitchFamily="50" charset="0"/>
            </a:endParaRPr>
          </a:p>
          <a:p>
            <a:pPr marL="0" indent="0" algn="r">
              <a:lnSpc>
                <a:spcPct val="113000"/>
              </a:lnSpc>
              <a:buNone/>
            </a:pPr>
            <a:r>
              <a:rPr lang="de-DE" sz="2400" dirty="0">
                <a:latin typeface="Libre Baskerville" panose="02000000000000000000" pitchFamily="50" charset="0"/>
              </a:rPr>
              <a:t>Zeit: 15 Minuten</a:t>
            </a:r>
          </a:p>
        </p:txBody>
      </p:sp>
      <p:sp>
        <p:nvSpPr>
          <p:cNvPr id="4" name="Foliennummernplatzhalter 3">
            <a:extLst>
              <a:ext uri="{FF2B5EF4-FFF2-40B4-BE49-F238E27FC236}">
                <a16:creationId xmlns:a16="http://schemas.microsoft.com/office/drawing/2014/main" id="{DE0FB4C4-3AEC-F386-2A35-C506DFC592F4}"/>
              </a:ext>
            </a:extLst>
          </p:cNvPr>
          <p:cNvSpPr>
            <a:spLocks noGrp="1"/>
          </p:cNvSpPr>
          <p:nvPr>
            <p:ph type="sldNum" sz="quarter" idx="12"/>
          </p:nvPr>
        </p:nvSpPr>
        <p:spPr/>
        <p:txBody>
          <a:bodyPr/>
          <a:lstStyle/>
          <a:p>
            <a:pPr>
              <a:lnSpc>
                <a:spcPct val="113000"/>
              </a:lnSpc>
            </a:pPr>
            <a:fld id="{E000AFE4-1DDB-4119-878D-BE52311CFAA2}" type="slidenum">
              <a:rPr lang="de-DE" smtClean="0">
                <a:latin typeface="Libre Baskerville" panose="02000000000000000000" pitchFamily="50" charset="0"/>
              </a:rPr>
              <a:pPr>
                <a:lnSpc>
                  <a:spcPct val="113000"/>
                </a:lnSpc>
              </a:pPr>
              <a:t>21</a:t>
            </a:fld>
            <a:endParaRPr lang="de-DE">
              <a:latin typeface="Libre Baskerville" panose="02000000000000000000" pitchFamily="50" charset="0"/>
            </a:endParaRPr>
          </a:p>
        </p:txBody>
      </p:sp>
    </p:spTree>
    <p:extLst>
      <p:ext uri="{BB962C8B-B14F-4D97-AF65-F5344CB8AC3E}">
        <p14:creationId xmlns:p14="http://schemas.microsoft.com/office/powerpoint/2010/main" val="998051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367EA5-EDCB-D9F3-E4AD-9D196524D898}"/>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Präsentation</a:t>
            </a:r>
          </a:p>
        </p:txBody>
      </p:sp>
      <p:sp>
        <p:nvSpPr>
          <p:cNvPr id="3" name="Inhaltsplatzhalter 2">
            <a:extLst>
              <a:ext uri="{FF2B5EF4-FFF2-40B4-BE49-F238E27FC236}">
                <a16:creationId xmlns:a16="http://schemas.microsoft.com/office/drawing/2014/main" id="{904125C7-FDDD-BE1A-FEBC-B1C8A3C65392}"/>
              </a:ext>
            </a:extLst>
          </p:cNvPr>
          <p:cNvSpPr>
            <a:spLocks noGrp="1"/>
          </p:cNvSpPr>
          <p:nvPr>
            <p:ph idx="1"/>
          </p:nvPr>
        </p:nvSpPr>
        <p:spPr/>
        <p:txBody>
          <a:bodyPr>
            <a:normAutofit/>
          </a:bodyPr>
          <a:lstStyle/>
          <a:p>
            <a:pPr marL="0" indent="0">
              <a:lnSpc>
                <a:spcPct val="114000"/>
              </a:lnSpc>
              <a:buNone/>
            </a:pPr>
            <a:r>
              <a:rPr lang="de-DE" sz="2400" dirty="0">
                <a:latin typeface="Libre Baskerville" panose="02000000000000000000" pitchFamily="50" charset="0"/>
              </a:rPr>
              <a:t>Stelle dein Hauszeichen vor und erkläre, warum du dieses Zeichen für dich gewählt hast. Was bedeuten die Farben, Tiere und Objekte?</a:t>
            </a:r>
          </a:p>
        </p:txBody>
      </p:sp>
      <p:sp>
        <p:nvSpPr>
          <p:cNvPr id="4" name="Foliennummernplatzhalter 3">
            <a:extLst>
              <a:ext uri="{FF2B5EF4-FFF2-40B4-BE49-F238E27FC236}">
                <a16:creationId xmlns:a16="http://schemas.microsoft.com/office/drawing/2014/main" id="{47555600-C16D-217F-A4D2-9420E7A0460E}"/>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22</a:t>
            </a:fld>
            <a:endParaRPr lang="de-DE">
              <a:latin typeface="Libre Baskerville" panose="02000000000000000000" pitchFamily="50" charset="0"/>
            </a:endParaRPr>
          </a:p>
        </p:txBody>
      </p:sp>
    </p:spTree>
    <p:extLst>
      <p:ext uri="{BB962C8B-B14F-4D97-AF65-F5344CB8AC3E}">
        <p14:creationId xmlns:p14="http://schemas.microsoft.com/office/powerpoint/2010/main" val="3568505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p:txBody>
          <a:bodyPr>
            <a:normAutofit/>
          </a:bodyPr>
          <a:lstStyle/>
          <a:p>
            <a:pPr>
              <a:lnSpc>
                <a:spcPct val="114000"/>
              </a:lnSpc>
            </a:pPr>
            <a:r>
              <a:rPr lang="de-DE" dirty="0">
                <a:latin typeface="Libre Baskerville" panose="02000000000000000000" pitchFamily="50" charset="0"/>
              </a:rPr>
              <a:t>Das Judenbaubuch</a:t>
            </a: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1524000" y="3575144"/>
            <a:ext cx="9144000" cy="1655762"/>
          </a:xfrm>
        </p:spPr>
        <p:txBody>
          <a:bodyPr>
            <a:normAutofit lnSpcReduction="10000"/>
          </a:bodyPr>
          <a:lstStyle/>
          <a:p>
            <a:pPr lvl="0" eaLnBrk="0" fontAlgn="base" hangingPunct="0">
              <a:lnSpc>
                <a:spcPct val="114000"/>
              </a:lnSpc>
              <a:spcBef>
                <a:spcPct val="0"/>
              </a:spcBef>
              <a:spcAft>
                <a:spcPct val="0"/>
              </a:spcAft>
            </a:pPr>
            <a:r>
              <a:rPr lang="de-DE" dirty="0">
                <a:latin typeface="Libre Baskerville" panose="02000000000000000000" pitchFamily="50" charset="0"/>
              </a:rPr>
              <a:t>Auszüge aus einem Protokollbuch des städtischen Rechenamtes</a:t>
            </a:r>
          </a:p>
          <a:p>
            <a:pPr lvl="0" eaLnBrk="0" fontAlgn="base" hangingPunct="0">
              <a:lnSpc>
                <a:spcPct val="114000"/>
              </a:lnSpc>
              <a:spcBef>
                <a:spcPct val="0"/>
              </a:spcBef>
              <a:spcAft>
                <a:spcPct val="0"/>
              </a:spcAft>
            </a:pPr>
            <a:endParaRPr lang="de-DE" altLang="de-DE" dirty="0">
              <a:latin typeface="Libre Baskerville" panose="02000000000000000000" pitchFamily="50" charset="0"/>
            </a:endParaRPr>
          </a:p>
          <a:p>
            <a:pPr lvl="0" eaLnBrk="0" fontAlgn="base" hangingPunct="0">
              <a:lnSpc>
                <a:spcPct val="114000"/>
              </a:lnSpc>
              <a:spcBef>
                <a:spcPct val="0"/>
              </a:spcBef>
              <a:spcAft>
                <a:spcPct val="0"/>
              </a:spcAft>
            </a:pPr>
            <a:r>
              <a:rPr lang="de-DE" altLang="de-DE" dirty="0">
                <a:latin typeface="Libre Baskerville" panose="02000000000000000000" pitchFamily="50" charset="0"/>
              </a:rPr>
              <a:t>Baustein 3</a:t>
            </a:r>
          </a:p>
        </p:txBody>
      </p:sp>
      <p:sp>
        <p:nvSpPr>
          <p:cNvPr id="3" name="Foliennummernplatzhalter 2">
            <a:extLst>
              <a:ext uri="{FF2B5EF4-FFF2-40B4-BE49-F238E27FC236}">
                <a16:creationId xmlns:a16="http://schemas.microsoft.com/office/drawing/2014/main" id="{DDAB724E-3984-A3A4-0EBC-8997BFD58458}"/>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23</a:t>
            </a:fld>
            <a:endParaRPr lang="de-DE">
              <a:latin typeface="Libre Baskerville" panose="02000000000000000000" pitchFamily="50" charset="0"/>
            </a:endParaRPr>
          </a:p>
        </p:txBody>
      </p:sp>
    </p:spTree>
    <p:extLst>
      <p:ext uri="{BB962C8B-B14F-4D97-AF65-F5344CB8AC3E}">
        <p14:creationId xmlns:p14="http://schemas.microsoft.com/office/powerpoint/2010/main" val="12814400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FDDB7A-45EF-FB52-8325-865B67B67918}"/>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Einstieg: Wiederholung</a:t>
            </a:r>
          </a:p>
        </p:txBody>
      </p:sp>
      <p:pic>
        <p:nvPicPr>
          <p:cNvPr id="6" name="Inhaltsplatzhalter 5" descr="Ein rechteckiger Stein mit hebräischen Inschriften. Oben in der Mitte ist in einem Halbrund ein Schiff eingemeißelt.">
            <a:extLst>
              <a:ext uri="{FF2B5EF4-FFF2-40B4-BE49-F238E27FC236}">
                <a16:creationId xmlns:a16="http://schemas.microsoft.com/office/drawing/2014/main" id="{AA738BAB-DC0B-584A-7A95-51E58CF1B48B}"/>
              </a:ext>
            </a:extLst>
          </p:cNvPr>
          <p:cNvPicPr>
            <a:picLocks noGrp="1" noChangeAspect="1"/>
          </p:cNvPicPr>
          <p:nvPr>
            <p:ph idx="1"/>
          </p:nvPr>
        </p:nvPicPr>
        <p:blipFill>
          <a:blip r:embed="rId2"/>
          <a:srcRect/>
          <a:stretch/>
        </p:blipFill>
        <p:spPr>
          <a:xfrm>
            <a:off x="4364900" y="1825625"/>
            <a:ext cx="3462199" cy="4351338"/>
          </a:xfrm>
        </p:spPr>
      </p:pic>
      <p:sp>
        <p:nvSpPr>
          <p:cNvPr id="4" name="Foliennummernplatzhalter 3">
            <a:extLst>
              <a:ext uri="{FF2B5EF4-FFF2-40B4-BE49-F238E27FC236}">
                <a16:creationId xmlns:a16="http://schemas.microsoft.com/office/drawing/2014/main" id="{4B164AA0-40C4-2B17-71DF-3DB513E32079}"/>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24</a:t>
            </a:fld>
            <a:endParaRPr lang="de-DE">
              <a:latin typeface="Libre Baskerville" panose="02000000000000000000" pitchFamily="50" charset="0"/>
            </a:endParaRPr>
          </a:p>
        </p:txBody>
      </p:sp>
      <p:sp>
        <p:nvSpPr>
          <p:cNvPr id="7" name="Textfeld 6">
            <a:extLst>
              <a:ext uri="{FF2B5EF4-FFF2-40B4-BE49-F238E27FC236}">
                <a16:creationId xmlns:a16="http://schemas.microsoft.com/office/drawing/2014/main" id="{93FC97E4-95FA-932E-B061-1877037DB7E3}"/>
              </a:ext>
            </a:extLst>
          </p:cNvPr>
          <p:cNvSpPr txBox="1"/>
          <p:nvPr/>
        </p:nvSpPr>
        <p:spPr>
          <a:xfrm>
            <a:off x="3142287" y="6246654"/>
            <a:ext cx="5907426" cy="257443"/>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 Grabstein des Mosche Schiff. Foto: Andreas </a:t>
            </a:r>
            <a:r>
              <a:rPr lang="de-DE" sz="1000" dirty="0" err="1">
                <a:latin typeface="Libre Baskerville" panose="02000000000000000000" pitchFamily="50" charset="0"/>
              </a:rPr>
              <a:t>Hemstege</a:t>
            </a:r>
            <a:r>
              <a:rPr lang="de-DE" sz="1000" dirty="0">
                <a:latin typeface="Libre Baskerville" panose="02000000000000000000" pitchFamily="50" charset="0"/>
              </a:rPr>
              <a:t>. </a:t>
            </a:r>
            <a:r>
              <a:rPr lang="de-DE" sz="1000" dirty="0">
                <a:latin typeface="Libre Baskerville" panose="02000000000000000000" pitchFamily="50" charset="0"/>
                <a:hlinkClick r:id="rId3"/>
              </a:rPr>
              <a:t>CC BY-SA 4.0</a:t>
            </a:r>
            <a:endParaRPr lang="de-DE" sz="1000" dirty="0">
              <a:latin typeface="Libre Baskerville" panose="02000000000000000000" pitchFamily="50" charset="0"/>
            </a:endParaRPr>
          </a:p>
        </p:txBody>
      </p:sp>
    </p:spTree>
    <p:extLst>
      <p:ext uri="{BB962C8B-B14F-4D97-AF65-F5344CB8AC3E}">
        <p14:creationId xmlns:p14="http://schemas.microsoft.com/office/powerpoint/2010/main" val="754611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EA1E05C-C473-E206-C0B2-35A6F2715AAF}"/>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Was ist das für eine Gasse?</a:t>
            </a:r>
          </a:p>
        </p:txBody>
      </p:sp>
      <p:sp>
        <p:nvSpPr>
          <p:cNvPr id="3" name="Inhaltsplatzhalter 2">
            <a:extLst>
              <a:ext uri="{FF2B5EF4-FFF2-40B4-BE49-F238E27FC236}">
                <a16:creationId xmlns:a16="http://schemas.microsoft.com/office/drawing/2014/main" id="{F6CE1F62-934B-F9A8-DAA0-D7E7C7CA36C8}"/>
              </a:ext>
            </a:extLst>
          </p:cNvPr>
          <p:cNvSpPr>
            <a:spLocks noGrp="1"/>
          </p:cNvSpPr>
          <p:nvPr>
            <p:ph sz="half" idx="1"/>
          </p:nvPr>
        </p:nvSpPr>
        <p:spPr/>
        <p:txBody>
          <a:bodyPr/>
          <a:lstStyle/>
          <a:p>
            <a:pPr marL="342900" indent="-342900">
              <a:lnSpc>
                <a:spcPct val="114000"/>
              </a:lnSpc>
              <a:buFont typeface="+mj-lt"/>
              <a:buAutoNum type="arabicPeriod"/>
            </a:pPr>
            <a:r>
              <a:rPr lang="de-DE" sz="1800" dirty="0">
                <a:effectLst/>
                <a:latin typeface="Libre Baskerville" panose="02000000000000000000" pitchFamily="50" charset="0"/>
                <a:ea typeface="Calibri" panose="020F0502020204030204" pitchFamily="34" charset="0"/>
                <a:cs typeface="Times New Roman" panose="02020603050405020304" pitchFamily="18" charset="0"/>
              </a:rPr>
              <a:t>Was machen ein Einhorn, ein Drache und ein weißer Spiegel in einer Gasse?</a:t>
            </a:r>
          </a:p>
          <a:p>
            <a:pPr marL="342900" indent="-342900">
              <a:lnSpc>
                <a:spcPct val="114000"/>
              </a:lnSpc>
              <a:buFont typeface="+mj-lt"/>
              <a:buAutoNum type="arabicPeriod"/>
            </a:pPr>
            <a:r>
              <a:rPr lang="de-DE" sz="1800" dirty="0">
                <a:effectLst/>
                <a:latin typeface="Libre Baskerville" panose="02000000000000000000" pitchFamily="50" charset="0"/>
                <a:ea typeface="Calibri" panose="020F0502020204030204" pitchFamily="34" charset="0"/>
                <a:cs typeface="Times New Roman" panose="02020603050405020304" pitchFamily="18" charset="0"/>
              </a:rPr>
              <a:t>Kennt ihr das Haus zum Römer / Haus zur Goldenen Waage?</a:t>
            </a:r>
          </a:p>
        </p:txBody>
      </p:sp>
      <p:pic>
        <p:nvPicPr>
          <p:cNvPr id="13" name="Inhaltsplatzhalter 12" descr="Handgezeichnete Karte einer Gasse.">
            <a:extLst>
              <a:ext uri="{FF2B5EF4-FFF2-40B4-BE49-F238E27FC236}">
                <a16:creationId xmlns:a16="http://schemas.microsoft.com/office/drawing/2014/main" id="{08A44301-CF88-1369-F577-803AA845AE18}"/>
              </a:ext>
            </a:extLst>
          </p:cNvPr>
          <p:cNvPicPr>
            <a:picLocks noGrp="1" noChangeAspect="1"/>
          </p:cNvPicPr>
          <p:nvPr>
            <p:ph sz="half" idx="2"/>
          </p:nvPr>
        </p:nvPicPr>
        <p:blipFill>
          <a:blip r:embed="rId2"/>
          <a:srcRect/>
          <a:stretch/>
        </p:blipFill>
        <p:spPr>
          <a:xfrm>
            <a:off x="8989220" y="514487"/>
            <a:ext cx="2141138" cy="5816364"/>
          </a:xfrm>
        </p:spPr>
      </p:pic>
      <p:sp>
        <p:nvSpPr>
          <p:cNvPr id="5" name="Foliennummernplatzhalter 4">
            <a:extLst>
              <a:ext uri="{FF2B5EF4-FFF2-40B4-BE49-F238E27FC236}">
                <a16:creationId xmlns:a16="http://schemas.microsoft.com/office/drawing/2014/main" id="{61B70E45-9E41-183B-F051-EDAFF84BBB48}"/>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3</a:t>
            </a:fld>
            <a:endParaRPr lang="de-DE">
              <a:latin typeface="Libre Baskerville" panose="02000000000000000000" pitchFamily="50" charset="0"/>
            </a:endParaRPr>
          </a:p>
        </p:txBody>
      </p:sp>
      <p:sp>
        <p:nvSpPr>
          <p:cNvPr id="6" name="Textfeld 5">
            <a:extLst>
              <a:ext uri="{FF2B5EF4-FFF2-40B4-BE49-F238E27FC236}">
                <a16:creationId xmlns:a16="http://schemas.microsoft.com/office/drawing/2014/main" id="{7FB67DB7-3410-A028-922C-66E456F4888C}"/>
              </a:ext>
            </a:extLst>
          </p:cNvPr>
          <p:cNvSpPr txBox="1"/>
          <p:nvPr/>
        </p:nvSpPr>
        <p:spPr>
          <a:xfrm>
            <a:off x="2204972" y="6021535"/>
            <a:ext cx="5907426" cy="618631"/>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Grund-Plan der Judengasse im Jahre 1711: nach dem Plane des Daniel Merian vom 10ten März 1711 gezeichnet. Aus: Alexander Dietz, Stammbuch der Frankfurter Juden, 1907. </a:t>
            </a:r>
            <a:r>
              <a:rPr lang="de-DE" sz="1000" dirty="0">
                <a:latin typeface="Libre Baskerville" panose="02000000000000000000" pitchFamily="50" charset="0"/>
                <a:hlinkClick r:id="rId3"/>
              </a:rPr>
              <a:t>CC0</a:t>
            </a:r>
            <a:endParaRPr lang="de-DE" sz="1000" dirty="0">
              <a:latin typeface="Libre Baskerville" panose="02000000000000000000" pitchFamily="50" charset="0"/>
            </a:endParaRPr>
          </a:p>
        </p:txBody>
      </p:sp>
    </p:spTree>
    <p:extLst>
      <p:ext uri="{BB962C8B-B14F-4D97-AF65-F5344CB8AC3E}">
        <p14:creationId xmlns:p14="http://schemas.microsoft.com/office/powerpoint/2010/main" val="1278788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9F24D-ED11-CE71-FD7C-4A867C6A5094}"/>
            </a:ext>
          </a:extLst>
        </p:cNvPr>
        <p:cNvGrpSpPr/>
        <p:nvPr/>
      </p:nvGrpSpPr>
      <p:grpSpPr>
        <a:xfrm>
          <a:off x="0" y="0"/>
          <a:ext cx="0" cy="0"/>
          <a:chOff x="0" y="0"/>
          <a:chExt cx="0" cy="0"/>
        </a:xfrm>
      </p:grpSpPr>
      <p:pic>
        <p:nvPicPr>
          <p:cNvPr id="12" name="Inhaltsplatzhalter 11" descr="Detailansicht einer handgezeichneten Karte einer Gasse. In den Häusern stehen Namen geschrieben, zum Beispiel 'Einhorn', 'Hufeisen' oder 'Kessel'.">
            <a:extLst>
              <a:ext uri="{FF2B5EF4-FFF2-40B4-BE49-F238E27FC236}">
                <a16:creationId xmlns:a16="http://schemas.microsoft.com/office/drawing/2014/main" id="{DE7AA26B-EEB3-9921-CF25-205FC16E135C}"/>
              </a:ext>
              <a:ext uri="{C183D7F6-B498-43B3-948B-1728B52AA6E4}">
                <adec:decorative xmlns:adec="http://schemas.microsoft.com/office/drawing/2017/decorative" xmlns="" val="0"/>
              </a:ext>
            </a:extLst>
          </p:cNvPr>
          <p:cNvPicPr>
            <a:picLocks noGrp="1" noChangeAspect="1"/>
          </p:cNvPicPr>
          <p:nvPr>
            <p:ph idx="1"/>
          </p:nvPr>
        </p:nvPicPr>
        <p:blipFill>
          <a:blip r:embed="rId2"/>
          <a:stretch>
            <a:fillRect/>
          </a:stretch>
        </p:blipFill>
        <p:spPr>
          <a:xfrm>
            <a:off x="3130827" y="448926"/>
            <a:ext cx="5930346" cy="5960147"/>
          </a:xfrm>
        </p:spPr>
      </p:pic>
      <p:sp>
        <p:nvSpPr>
          <p:cNvPr id="13" name="Ellipse 12">
            <a:extLst>
              <a:ext uri="{FF2B5EF4-FFF2-40B4-BE49-F238E27FC236}">
                <a16:creationId xmlns:a16="http://schemas.microsoft.com/office/drawing/2014/main" id="{1603AEE9-8ED8-6514-8061-6E9629D1BDD8}"/>
              </a:ext>
              <a:ext uri="{C183D7F6-B498-43B3-948B-1728B52AA6E4}">
                <adec:decorative xmlns:adec="http://schemas.microsoft.com/office/drawing/2017/decorative" xmlns="" val="1"/>
              </a:ext>
            </a:extLst>
          </p:cNvPr>
          <p:cNvSpPr/>
          <p:nvPr/>
        </p:nvSpPr>
        <p:spPr>
          <a:xfrm>
            <a:off x="6231118" y="886120"/>
            <a:ext cx="1272618" cy="82955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a:latin typeface="Libre Baskerville" panose="02000000000000000000" pitchFamily="50" charset="0"/>
            </a:endParaRPr>
          </a:p>
        </p:txBody>
      </p:sp>
      <p:sp>
        <p:nvSpPr>
          <p:cNvPr id="15" name="Textfeld 14">
            <a:extLst>
              <a:ext uri="{FF2B5EF4-FFF2-40B4-BE49-F238E27FC236}">
                <a16:creationId xmlns:a16="http://schemas.microsoft.com/office/drawing/2014/main" id="{8451DEAF-3671-EC13-9F67-2BF48B4D46B8}"/>
              </a:ext>
            </a:extLst>
          </p:cNvPr>
          <p:cNvSpPr txBox="1"/>
          <p:nvPr/>
        </p:nvSpPr>
        <p:spPr>
          <a:xfrm>
            <a:off x="9061173" y="5272613"/>
            <a:ext cx="2743200" cy="1134606"/>
          </a:xfrm>
          <a:prstGeom prst="rect">
            <a:avLst/>
          </a:prstGeom>
          <a:noFill/>
        </p:spPr>
        <p:txBody>
          <a:bodyPr wrap="square" rtlCol="0">
            <a:spAutoFit/>
          </a:bodyPr>
          <a:lstStyle/>
          <a:p>
            <a:pPr>
              <a:lnSpc>
                <a:spcPct val="114000"/>
              </a:lnSpc>
            </a:pPr>
            <a:r>
              <a:rPr lang="de-DE" sz="1000" dirty="0">
                <a:latin typeface="Libre Baskerville" panose="02000000000000000000" pitchFamily="50" charset="0"/>
              </a:rPr>
              <a:t>Detail vom Grund-Plan der Judengasse im Jahre 1711: nach dem Plane des Daniel Merian vom 10ten März 1711 gezeichnet. Aus: Alexander Dietz, Stammbuch der Frankfurter Juden, 1907. </a:t>
            </a:r>
            <a:r>
              <a:rPr lang="de-DE" sz="1000" dirty="0">
                <a:latin typeface="Libre Baskerville" panose="02000000000000000000" pitchFamily="50" charset="0"/>
                <a:hlinkClick r:id="rId3"/>
              </a:rPr>
              <a:t>CC0</a:t>
            </a:r>
            <a:endParaRPr lang="de-DE" sz="1000" dirty="0">
              <a:latin typeface="Libre Baskerville" panose="02000000000000000000" pitchFamily="50" charset="0"/>
            </a:endParaRPr>
          </a:p>
        </p:txBody>
      </p:sp>
      <p:sp>
        <p:nvSpPr>
          <p:cNvPr id="3" name="Foliennummernplatzhalter 2">
            <a:extLst>
              <a:ext uri="{FF2B5EF4-FFF2-40B4-BE49-F238E27FC236}">
                <a16:creationId xmlns:a16="http://schemas.microsoft.com/office/drawing/2014/main" id="{DC6183BF-779C-5012-EEEB-44E4409192E8}"/>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4</a:t>
            </a:fld>
            <a:endParaRPr lang="de-DE">
              <a:latin typeface="Libre Baskerville" panose="02000000000000000000" pitchFamily="50" charset="0"/>
            </a:endParaRPr>
          </a:p>
        </p:txBody>
      </p:sp>
    </p:spTree>
    <p:extLst>
      <p:ext uri="{BB962C8B-B14F-4D97-AF65-F5344CB8AC3E}">
        <p14:creationId xmlns:p14="http://schemas.microsoft.com/office/powerpoint/2010/main" val="4231327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EA1E05C-C473-E206-C0B2-35A6F2715AAF}"/>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Was ist das für eine Gasse?</a:t>
            </a:r>
          </a:p>
        </p:txBody>
      </p:sp>
      <p:sp>
        <p:nvSpPr>
          <p:cNvPr id="3" name="Inhaltsplatzhalter 2">
            <a:extLst>
              <a:ext uri="{FF2B5EF4-FFF2-40B4-BE49-F238E27FC236}">
                <a16:creationId xmlns:a16="http://schemas.microsoft.com/office/drawing/2014/main" id="{F6CE1F62-934B-F9A8-DAA0-D7E7C7CA36C8}"/>
              </a:ext>
            </a:extLst>
          </p:cNvPr>
          <p:cNvSpPr>
            <a:spLocks noGrp="1"/>
          </p:cNvSpPr>
          <p:nvPr>
            <p:ph sz="half" idx="1"/>
          </p:nvPr>
        </p:nvSpPr>
        <p:spPr/>
        <p:txBody>
          <a:bodyPr/>
          <a:lstStyle/>
          <a:p>
            <a:pPr marL="342900" indent="-342900">
              <a:lnSpc>
                <a:spcPct val="114000"/>
              </a:lnSpc>
              <a:buFont typeface="+mj-lt"/>
              <a:buAutoNum type="arabicPeriod"/>
            </a:pPr>
            <a:r>
              <a:rPr lang="de-DE" sz="1800" dirty="0">
                <a:effectLst/>
                <a:latin typeface="Libre Baskerville" panose="02000000000000000000" pitchFamily="50" charset="0"/>
                <a:ea typeface="Calibri" panose="020F0502020204030204" pitchFamily="34" charset="0"/>
                <a:cs typeface="Times New Roman" panose="02020603050405020304" pitchFamily="18" charset="0"/>
              </a:rPr>
              <a:t>Was machen ein Einhorn, ein Drache und ein weißer Spiegel in einer Gasse?</a:t>
            </a:r>
          </a:p>
          <a:p>
            <a:pPr marL="342900" indent="-342900">
              <a:lnSpc>
                <a:spcPct val="114000"/>
              </a:lnSpc>
              <a:buFont typeface="+mj-lt"/>
              <a:buAutoNum type="arabicPeriod"/>
            </a:pPr>
            <a:r>
              <a:rPr lang="de-DE" sz="1800" dirty="0">
                <a:effectLst/>
                <a:latin typeface="Libre Baskerville" panose="02000000000000000000" pitchFamily="50" charset="0"/>
                <a:ea typeface="Calibri" panose="020F0502020204030204" pitchFamily="34" charset="0"/>
                <a:cs typeface="Times New Roman" panose="02020603050405020304" pitchFamily="18" charset="0"/>
              </a:rPr>
              <a:t>Kennt ihr das Haus zum Römer / Haus zur Goldenen Waage?</a:t>
            </a:r>
          </a:p>
          <a:p>
            <a:pPr marL="342900" indent="-342900">
              <a:lnSpc>
                <a:spcPct val="114000"/>
              </a:lnSpc>
              <a:buFont typeface="+mj-lt"/>
              <a:buAutoNum type="arabicPeriod"/>
            </a:pPr>
            <a:r>
              <a:rPr lang="de-DE" sz="1800" dirty="0">
                <a:effectLst/>
                <a:latin typeface="Libre Baskerville" panose="02000000000000000000" pitchFamily="50" charset="0"/>
                <a:ea typeface="Calibri" panose="020F0502020204030204" pitchFamily="34" charset="0"/>
                <a:cs typeface="Calibri" panose="020F0502020204030204" pitchFamily="34" charset="0"/>
              </a:rPr>
              <a:t>Welchen Sinn hatten Hausnamen?</a:t>
            </a:r>
            <a:endParaRPr lang="de-DE" sz="1800" dirty="0">
              <a:effectLst/>
              <a:latin typeface="Libre Baskerville" panose="02000000000000000000" pitchFamily="50" charset="0"/>
              <a:ea typeface="Calibri" panose="020F0502020204030204" pitchFamily="34" charset="0"/>
            </a:endParaRPr>
          </a:p>
          <a:p>
            <a:pPr marL="342900" indent="-342900">
              <a:lnSpc>
                <a:spcPct val="114000"/>
              </a:lnSpc>
              <a:buFont typeface="+mj-lt"/>
              <a:buAutoNum type="arabicPeriod"/>
            </a:pPr>
            <a:r>
              <a:rPr lang="de-DE" sz="1800" dirty="0">
                <a:effectLst/>
                <a:latin typeface="Libre Baskerville" panose="02000000000000000000" pitchFamily="50" charset="0"/>
                <a:ea typeface="Calibri" panose="020F0502020204030204" pitchFamily="34" charset="0"/>
                <a:cs typeface="Calibri" panose="020F0502020204030204" pitchFamily="34" charset="0"/>
              </a:rPr>
              <a:t>Wie ist das heute?</a:t>
            </a:r>
            <a:endParaRPr lang="de-DE" sz="1800" dirty="0">
              <a:latin typeface="Libre Baskerville" panose="02000000000000000000" pitchFamily="50" charset="0"/>
            </a:endParaRPr>
          </a:p>
          <a:p>
            <a:pPr marL="342900" indent="-342900">
              <a:lnSpc>
                <a:spcPct val="114000"/>
              </a:lnSpc>
              <a:buFont typeface="+mj-lt"/>
              <a:buAutoNum type="arabicPeriod"/>
            </a:pPr>
            <a:endParaRPr lang="de-DE" sz="1800" dirty="0">
              <a:effectLst/>
              <a:latin typeface="Libre Baskerville" panose="02000000000000000000" pitchFamily="50" charset="0"/>
              <a:ea typeface="Calibri" panose="020F0502020204030204" pitchFamily="34" charset="0"/>
              <a:cs typeface="Times New Roman" panose="02020603050405020304" pitchFamily="18" charset="0"/>
            </a:endParaRPr>
          </a:p>
        </p:txBody>
      </p:sp>
      <p:pic>
        <p:nvPicPr>
          <p:cNvPr id="13" name="Inhaltsplatzhalter 12" descr="Handgezeichnete Karte einer Gasse.">
            <a:extLst>
              <a:ext uri="{FF2B5EF4-FFF2-40B4-BE49-F238E27FC236}">
                <a16:creationId xmlns:a16="http://schemas.microsoft.com/office/drawing/2014/main" id="{08A44301-CF88-1369-F577-803AA845AE18}"/>
              </a:ext>
            </a:extLst>
          </p:cNvPr>
          <p:cNvPicPr>
            <a:picLocks noGrp="1" noChangeAspect="1"/>
          </p:cNvPicPr>
          <p:nvPr>
            <p:ph sz="half" idx="2"/>
          </p:nvPr>
        </p:nvPicPr>
        <p:blipFill>
          <a:blip r:embed="rId2"/>
          <a:srcRect/>
          <a:stretch/>
        </p:blipFill>
        <p:spPr>
          <a:xfrm>
            <a:off x="9212662" y="365125"/>
            <a:ext cx="2141138" cy="5816364"/>
          </a:xfrm>
        </p:spPr>
      </p:pic>
      <p:sp>
        <p:nvSpPr>
          <p:cNvPr id="6" name="Textfeld 5">
            <a:extLst>
              <a:ext uri="{FF2B5EF4-FFF2-40B4-BE49-F238E27FC236}">
                <a16:creationId xmlns:a16="http://schemas.microsoft.com/office/drawing/2014/main" id="{7FB67DB7-3410-A028-922C-66E456F4888C}"/>
              </a:ext>
            </a:extLst>
          </p:cNvPr>
          <p:cNvSpPr txBox="1"/>
          <p:nvPr/>
        </p:nvSpPr>
        <p:spPr>
          <a:xfrm>
            <a:off x="2054660" y="5776853"/>
            <a:ext cx="5907426" cy="618631"/>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Grund-Plan der Judengasse im Jahre 1711: nach dem Plane des Daniel Merian vom 10ten März 1711 gezeichnet. Aus: Alexander Dietz, Stammbuch der Frankfurter Juden, 1907. </a:t>
            </a:r>
            <a:r>
              <a:rPr lang="de-DE" sz="1000" dirty="0">
                <a:latin typeface="Libre Baskerville" panose="02000000000000000000" pitchFamily="50" charset="0"/>
                <a:hlinkClick r:id="rId3"/>
              </a:rPr>
              <a:t>CC0</a:t>
            </a:r>
            <a:endParaRPr lang="de-DE" sz="1000" dirty="0">
              <a:latin typeface="Libre Baskerville" panose="02000000000000000000" pitchFamily="50" charset="0"/>
            </a:endParaRPr>
          </a:p>
        </p:txBody>
      </p:sp>
      <p:sp>
        <p:nvSpPr>
          <p:cNvPr id="5" name="Foliennummernplatzhalter 4">
            <a:extLst>
              <a:ext uri="{FF2B5EF4-FFF2-40B4-BE49-F238E27FC236}">
                <a16:creationId xmlns:a16="http://schemas.microsoft.com/office/drawing/2014/main" id="{61B70E45-9E41-183B-F051-EDAFF84BBB48}"/>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5</a:t>
            </a:fld>
            <a:endParaRPr lang="de-DE">
              <a:latin typeface="Libre Baskerville" panose="02000000000000000000" pitchFamily="50" charset="0"/>
            </a:endParaRPr>
          </a:p>
        </p:txBody>
      </p:sp>
    </p:spTree>
    <p:extLst>
      <p:ext uri="{BB962C8B-B14F-4D97-AF65-F5344CB8AC3E}">
        <p14:creationId xmlns:p14="http://schemas.microsoft.com/office/powerpoint/2010/main" val="1557022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0E775F-AA85-5F07-4207-C10D44AFC919}"/>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Arbeitsauftrag</a:t>
            </a:r>
          </a:p>
        </p:txBody>
      </p:sp>
      <p:sp>
        <p:nvSpPr>
          <p:cNvPr id="5" name="Inhaltsplatzhalter 4">
            <a:extLst>
              <a:ext uri="{FF2B5EF4-FFF2-40B4-BE49-F238E27FC236}">
                <a16:creationId xmlns:a16="http://schemas.microsoft.com/office/drawing/2014/main" id="{521E3826-04BA-8EFC-262C-51B9D837D636}"/>
              </a:ext>
            </a:extLst>
          </p:cNvPr>
          <p:cNvSpPr>
            <a:spLocks noGrp="1"/>
          </p:cNvSpPr>
          <p:nvPr>
            <p:ph idx="1"/>
          </p:nvPr>
        </p:nvSpPr>
        <p:spPr/>
        <p:txBody>
          <a:bodyPr/>
          <a:lstStyle/>
          <a:p>
            <a:pPr marL="0" indent="0">
              <a:lnSpc>
                <a:spcPct val="114000"/>
              </a:lnSpc>
              <a:buNone/>
            </a:pPr>
            <a:r>
              <a:rPr lang="de-DE" sz="2400" b="1" dirty="0">
                <a:effectLst/>
                <a:latin typeface="Libre Baskerville" panose="02000000000000000000" pitchFamily="50" charset="0"/>
                <a:ea typeface="Calibri" panose="020F0502020204030204" pitchFamily="34" charset="0"/>
              </a:rPr>
              <a:t>Beschreibe</a:t>
            </a:r>
            <a:r>
              <a:rPr lang="de-DE" sz="2400" dirty="0">
                <a:effectLst/>
                <a:latin typeface="Libre Baskerville" panose="02000000000000000000" pitchFamily="50" charset="0"/>
                <a:ea typeface="Calibri" panose="020F0502020204030204" pitchFamily="34" charset="0"/>
              </a:rPr>
              <a:t> möglichst genau, was du auf dem Bild siehst.</a:t>
            </a:r>
          </a:p>
          <a:p>
            <a:pPr marL="0" indent="0">
              <a:lnSpc>
                <a:spcPct val="114000"/>
              </a:lnSpc>
              <a:buNone/>
            </a:pPr>
            <a:r>
              <a:rPr lang="de-DE" sz="2400" dirty="0">
                <a:effectLst/>
                <a:latin typeface="Libre Baskerville" panose="02000000000000000000" pitchFamily="50" charset="0"/>
                <a:ea typeface="Calibri" panose="020F0502020204030204" pitchFamily="34" charset="0"/>
              </a:rPr>
              <a:t>Versuche, die auf dem Gegenstand abgebildeten Hauszeichen zu entschlüsseln.</a:t>
            </a:r>
          </a:p>
          <a:p>
            <a:pPr>
              <a:lnSpc>
                <a:spcPct val="114000"/>
              </a:lnSpc>
            </a:pPr>
            <a:endParaRPr lang="de-DE" dirty="0">
              <a:latin typeface="Libre Baskerville" panose="02000000000000000000" pitchFamily="50" charset="0"/>
            </a:endParaRPr>
          </a:p>
          <a:p>
            <a:pPr marL="0" indent="0" algn="r">
              <a:lnSpc>
                <a:spcPct val="114000"/>
              </a:lnSpc>
              <a:buNone/>
            </a:pPr>
            <a:r>
              <a:rPr lang="de-DE" sz="2400" dirty="0">
                <a:latin typeface="Libre Baskerville" panose="02000000000000000000" pitchFamily="50" charset="0"/>
              </a:rPr>
              <a:t>Zeit: 5 Minuten</a:t>
            </a:r>
          </a:p>
        </p:txBody>
      </p:sp>
      <p:sp>
        <p:nvSpPr>
          <p:cNvPr id="3" name="Foliennummernplatzhalter 2">
            <a:extLst>
              <a:ext uri="{FF2B5EF4-FFF2-40B4-BE49-F238E27FC236}">
                <a16:creationId xmlns:a16="http://schemas.microsoft.com/office/drawing/2014/main" id="{684FFE94-4257-A713-30E2-8A0806B6B723}"/>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6</a:t>
            </a:fld>
            <a:endParaRPr lang="de-DE">
              <a:latin typeface="Libre Baskerville" panose="02000000000000000000" pitchFamily="50" charset="0"/>
            </a:endParaRPr>
          </a:p>
        </p:txBody>
      </p:sp>
    </p:spTree>
    <p:extLst>
      <p:ext uri="{BB962C8B-B14F-4D97-AF65-F5344CB8AC3E}">
        <p14:creationId xmlns:p14="http://schemas.microsoft.com/office/powerpoint/2010/main" val="4275369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46C59-999D-BFEE-B97D-0CEEDAB4E3A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2F7AEB8-9314-D2B6-C918-CBAE4C1305CB}"/>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Arbeitsauftrag</a:t>
            </a:r>
          </a:p>
        </p:txBody>
      </p:sp>
      <p:sp>
        <p:nvSpPr>
          <p:cNvPr id="5" name="Inhaltsplatzhalter 4">
            <a:extLst>
              <a:ext uri="{FF2B5EF4-FFF2-40B4-BE49-F238E27FC236}">
                <a16:creationId xmlns:a16="http://schemas.microsoft.com/office/drawing/2014/main" id="{3D279D21-84A8-C729-0BF3-825B9E4A1C59}"/>
              </a:ext>
            </a:extLst>
          </p:cNvPr>
          <p:cNvSpPr>
            <a:spLocks noGrp="1"/>
          </p:cNvSpPr>
          <p:nvPr>
            <p:ph idx="1"/>
          </p:nvPr>
        </p:nvSpPr>
        <p:spPr/>
        <p:txBody>
          <a:bodyPr/>
          <a:lstStyle/>
          <a:p>
            <a:pPr marL="0" indent="0">
              <a:lnSpc>
                <a:spcPct val="114000"/>
              </a:lnSpc>
              <a:buNone/>
            </a:pPr>
            <a:r>
              <a:rPr lang="de-DE" sz="2400" dirty="0">
                <a:effectLst/>
                <a:latin typeface="Libre Baskerville" panose="02000000000000000000" pitchFamily="50" charset="0"/>
                <a:ea typeface="Calibri" panose="020F0502020204030204" pitchFamily="34" charset="0"/>
              </a:rPr>
              <a:t>Stellt Euch gegenseitig die Hauszeichen und die dazu gehörigen Objekte vor.</a:t>
            </a:r>
          </a:p>
          <a:p>
            <a:pPr marL="0" indent="0">
              <a:lnSpc>
                <a:spcPct val="114000"/>
              </a:lnSpc>
              <a:buNone/>
            </a:pPr>
            <a:endParaRPr lang="de-DE" sz="2400" dirty="0">
              <a:latin typeface="Libre Baskerville" panose="02000000000000000000" pitchFamily="50" charset="0"/>
              <a:ea typeface="Calibri" panose="020F0502020204030204" pitchFamily="34" charset="0"/>
            </a:endParaRPr>
          </a:p>
          <a:p>
            <a:pPr marL="0" indent="0" algn="r">
              <a:lnSpc>
                <a:spcPct val="114000"/>
              </a:lnSpc>
              <a:buNone/>
            </a:pPr>
            <a:r>
              <a:rPr lang="de-DE" sz="2400" dirty="0">
                <a:latin typeface="Libre Baskerville" panose="02000000000000000000" pitchFamily="50" charset="0"/>
              </a:rPr>
              <a:t>Zeit: 5 Minuten</a:t>
            </a:r>
          </a:p>
        </p:txBody>
      </p:sp>
      <p:sp>
        <p:nvSpPr>
          <p:cNvPr id="3" name="Foliennummernplatzhalter 2">
            <a:extLst>
              <a:ext uri="{FF2B5EF4-FFF2-40B4-BE49-F238E27FC236}">
                <a16:creationId xmlns:a16="http://schemas.microsoft.com/office/drawing/2014/main" id="{CD93FEF0-9C53-F27A-4721-0B8780036E62}"/>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7</a:t>
            </a:fld>
            <a:endParaRPr lang="de-DE">
              <a:latin typeface="Libre Baskerville" panose="02000000000000000000" pitchFamily="50" charset="0"/>
            </a:endParaRPr>
          </a:p>
        </p:txBody>
      </p:sp>
    </p:spTree>
    <p:extLst>
      <p:ext uri="{BB962C8B-B14F-4D97-AF65-F5344CB8AC3E}">
        <p14:creationId xmlns:p14="http://schemas.microsoft.com/office/powerpoint/2010/main" val="533584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15BC58-51CB-1BED-6E61-DBFCF411629B}"/>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1: Schlussstein des Hauses Goldener Schwan</a:t>
            </a:r>
          </a:p>
        </p:txBody>
      </p:sp>
      <p:pic>
        <p:nvPicPr>
          <p:cNvPr id="7" name="Inhaltsplatzhalter 6" descr="Ein roter Sandsteinblock in Form eines Trapez. Mittig ist ein Vogel mit einem langen Schnabel eingemeißelt.">
            <a:extLst>
              <a:ext uri="{FF2B5EF4-FFF2-40B4-BE49-F238E27FC236}">
                <a16:creationId xmlns:a16="http://schemas.microsoft.com/office/drawing/2014/main" id="{E9DE116A-3956-6237-512E-502C0E86EDE9}"/>
              </a:ext>
            </a:extLst>
          </p:cNvPr>
          <p:cNvPicPr>
            <a:picLocks noGrp="1" noChangeAspect="1"/>
          </p:cNvPicPr>
          <p:nvPr>
            <p:ph idx="1"/>
          </p:nvPr>
        </p:nvPicPr>
        <p:blipFill>
          <a:blip r:embed="rId2"/>
          <a:srcRect/>
          <a:stretch/>
        </p:blipFill>
        <p:spPr>
          <a:xfrm>
            <a:off x="3215640" y="2109629"/>
            <a:ext cx="5760720" cy="3840480"/>
          </a:xfrm>
          <a:prstGeom prst="rect">
            <a:avLst/>
          </a:prstGeom>
        </p:spPr>
      </p:pic>
      <p:sp>
        <p:nvSpPr>
          <p:cNvPr id="3" name="Textfeld 2">
            <a:extLst>
              <a:ext uri="{FF2B5EF4-FFF2-40B4-BE49-F238E27FC236}">
                <a16:creationId xmlns:a16="http://schemas.microsoft.com/office/drawing/2014/main" id="{5382533D-7A08-45DB-93F3-B333732E9EB8}"/>
              </a:ext>
            </a:extLst>
          </p:cNvPr>
          <p:cNvSpPr txBox="1"/>
          <p:nvPr/>
        </p:nvSpPr>
        <p:spPr>
          <a:xfrm>
            <a:off x="3142287" y="6246654"/>
            <a:ext cx="5907426" cy="257443"/>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 Schlussstein des Hauses Goldener Schwan. Foto: Norbert </a:t>
            </a:r>
            <a:r>
              <a:rPr lang="de-DE" sz="1000" dirty="0" err="1">
                <a:latin typeface="Libre Baskerville" panose="02000000000000000000" pitchFamily="50" charset="0"/>
              </a:rPr>
              <a:t>Miguletz</a:t>
            </a:r>
            <a:r>
              <a:rPr lang="de-DE" sz="1000" dirty="0">
                <a:latin typeface="Libre Baskerville" panose="02000000000000000000" pitchFamily="50" charset="0"/>
              </a:rPr>
              <a:t>, </a:t>
            </a:r>
            <a:r>
              <a:rPr lang="de-DE" sz="1000" dirty="0">
                <a:latin typeface="Libre Baskerville" panose="02000000000000000000" pitchFamily="50" charset="0"/>
                <a:hlinkClick r:id="rId3"/>
              </a:rPr>
              <a:t>CC BY-SA 4.0</a:t>
            </a:r>
            <a:endParaRPr lang="de-DE" sz="1000" dirty="0">
              <a:latin typeface="Libre Baskerville" panose="02000000000000000000" pitchFamily="50" charset="0"/>
            </a:endParaRPr>
          </a:p>
        </p:txBody>
      </p:sp>
      <p:sp>
        <p:nvSpPr>
          <p:cNvPr id="4" name="Foliennummernplatzhalter 3">
            <a:extLst>
              <a:ext uri="{FF2B5EF4-FFF2-40B4-BE49-F238E27FC236}">
                <a16:creationId xmlns:a16="http://schemas.microsoft.com/office/drawing/2014/main" id="{47D31747-DDA2-6A57-6A67-7F3D77C306E5}"/>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8</a:t>
            </a:fld>
            <a:endParaRPr lang="de-DE">
              <a:latin typeface="Libre Baskerville" panose="02000000000000000000" pitchFamily="50" charset="0"/>
            </a:endParaRPr>
          </a:p>
        </p:txBody>
      </p:sp>
    </p:spTree>
    <p:extLst>
      <p:ext uri="{BB962C8B-B14F-4D97-AF65-F5344CB8AC3E}">
        <p14:creationId xmlns:p14="http://schemas.microsoft.com/office/powerpoint/2010/main" val="3593016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85FD5-8929-8F04-7EA6-664C8EF7BFC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24D497F-117D-8BC1-9CD8-D590AD2BE3A8}"/>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2: Oberlichtgitter des Hauses Rote Traube</a:t>
            </a:r>
          </a:p>
        </p:txBody>
      </p:sp>
      <p:pic>
        <p:nvPicPr>
          <p:cNvPr id="6" name="Inhaltsplatzhalter 5" descr="Ein halbrundes Gitter aus Gußeisen mit geschmiedeten Verzierungen aus Blättern und einer Weintraube in der Mitte.">
            <a:extLst>
              <a:ext uri="{FF2B5EF4-FFF2-40B4-BE49-F238E27FC236}">
                <a16:creationId xmlns:a16="http://schemas.microsoft.com/office/drawing/2014/main" id="{7516B8DE-7A40-338B-5FDB-456A826EAF42}"/>
              </a:ext>
            </a:extLst>
          </p:cNvPr>
          <p:cNvPicPr>
            <a:picLocks noGrp="1" noChangeAspect="1"/>
          </p:cNvPicPr>
          <p:nvPr>
            <p:ph idx="1"/>
          </p:nvPr>
        </p:nvPicPr>
        <p:blipFill>
          <a:blip r:embed="rId2"/>
          <a:srcRect/>
          <a:stretch/>
        </p:blipFill>
        <p:spPr>
          <a:xfrm>
            <a:off x="3215640" y="2081054"/>
            <a:ext cx="5760720" cy="3840480"/>
          </a:xfrm>
          <a:prstGeom prst="rect">
            <a:avLst/>
          </a:prstGeom>
        </p:spPr>
      </p:pic>
      <p:sp>
        <p:nvSpPr>
          <p:cNvPr id="3" name="Textfeld 2">
            <a:extLst>
              <a:ext uri="{FF2B5EF4-FFF2-40B4-BE49-F238E27FC236}">
                <a16:creationId xmlns:a16="http://schemas.microsoft.com/office/drawing/2014/main" id="{41D6A206-3C81-6041-F9C7-1E28103C879F}"/>
              </a:ext>
            </a:extLst>
          </p:cNvPr>
          <p:cNvSpPr txBox="1"/>
          <p:nvPr/>
        </p:nvSpPr>
        <p:spPr>
          <a:xfrm>
            <a:off x="3142287" y="6246654"/>
            <a:ext cx="5907426" cy="257443"/>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 Oberlichtgitter des Hauses Rote Traube. Foto: Norbert </a:t>
            </a:r>
            <a:r>
              <a:rPr lang="de-DE" sz="1000" dirty="0" err="1">
                <a:latin typeface="Libre Baskerville" panose="02000000000000000000" pitchFamily="50" charset="0"/>
              </a:rPr>
              <a:t>Miguletz</a:t>
            </a:r>
            <a:r>
              <a:rPr lang="de-DE" sz="1000" dirty="0">
                <a:latin typeface="Libre Baskerville" panose="02000000000000000000" pitchFamily="50" charset="0"/>
              </a:rPr>
              <a:t>, </a:t>
            </a:r>
            <a:r>
              <a:rPr lang="de-DE" sz="1000" dirty="0">
                <a:latin typeface="Libre Baskerville" panose="02000000000000000000" pitchFamily="50" charset="0"/>
                <a:hlinkClick r:id="rId3"/>
              </a:rPr>
              <a:t>CC BY-SA 4.0</a:t>
            </a:r>
            <a:endParaRPr lang="de-DE" sz="1000" dirty="0">
              <a:latin typeface="Libre Baskerville" panose="02000000000000000000" pitchFamily="50" charset="0"/>
            </a:endParaRPr>
          </a:p>
        </p:txBody>
      </p:sp>
      <p:sp>
        <p:nvSpPr>
          <p:cNvPr id="4" name="Foliennummernplatzhalter 3">
            <a:extLst>
              <a:ext uri="{FF2B5EF4-FFF2-40B4-BE49-F238E27FC236}">
                <a16:creationId xmlns:a16="http://schemas.microsoft.com/office/drawing/2014/main" id="{ADFD4CE2-45B8-BF31-5F6F-2EE0CCA2F6C0}"/>
              </a:ext>
            </a:extLst>
          </p:cNvPr>
          <p:cNvSpPr>
            <a:spLocks noGrp="1"/>
          </p:cNvSpPr>
          <p:nvPr>
            <p:ph type="sldNum" sz="quarter" idx="12"/>
          </p:nvPr>
        </p:nvSpPr>
        <p:spPr/>
        <p:txBody>
          <a:bodyPr/>
          <a:lstStyle/>
          <a:p>
            <a:pPr>
              <a:lnSpc>
                <a:spcPct val="114000"/>
              </a:lnSpc>
            </a:pPr>
            <a:fld id="{E000AFE4-1DDB-4119-878D-BE52311CFAA2}" type="slidenum">
              <a:rPr lang="de-DE" smtClean="0">
                <a:latin typeface="Libre Baskerville" panose="02000000000000000000" pitchFamily="50" charset="0"/>
              </a:rPr>
              <a:pPr>
                <a:lnSpc>
                  <a:spcPct val="114000"/>
                </a:lnSpc>
              </a:pPr>
              <a:t>9</a:t>
            </a:fld>
            <a:endParaRPr lang="de-DE">
              <a:latin typeface="Libre Baskerville" panose="02000000000000000000" pitchFamily="50" charset="0"/>
            </a:endParaRPr>
          </a:p>
        </p:txBody>
      </p:sp>
    </p:spTree>
    <p:extLst>
      <p:ext uri="{BB962C8B-B14F-4D97-AF65-F5344CB8AC3E}">
        <p14:creationId xmlns:p14="http://schemas.microsoft.com/office/powerpoint/2010/main" val="252942228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831</Words>
  <Application>Microsoft Office PowerPoint</Application>
  <PresentationFormat>Breitbild</PresentationFormat>
  <Paragraphs>131</Paragraphs>
  <Slides>24</Slides>
  <Notes>0</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24</vt:i4>
      </vt:variant>
    </vt:vector>
  </HeadingPairs>
  <TitlesOfParts>
    <vt:vector size="33" baseType="lpstr">
      <vt:lpstr>Aptos</vt:lpstr>
      <vt:lpstr>Aptos Display</vt:lpstr>
      <vt:lpstr>Arial</vt:lpstr>
      <vt:lpstr>Calibri</vt:lpstr>
      <vt:lpstr>Libre Baskerville</vt:lpstr>
      <vt:lpstr>Times New Roman</vt:lpstr>
      <vt:lpstr>Vani</vt:lpstr>
      <vt:lpstr>Verdana</vt:lpstr>
      <vt:lpstr>Office</vt:lpstr>
      <vt:lpstr>Traube, Bär und Goldener Schwan</vt:lpstr>
      <vt:lpstr>Herr Leiter und Frau Kann</vt:lpstr>
      <vt:lpstr>Was ist das für eine Gasse?</vt:lpstr>
      <vt:lpstr>PowerPoint-Präsentation</vt:lpstr>
      <vt:lpstr>Was ist das für eine Gasse?</vt:lpstr>
      <vt:lpstr>Arbeitsauftrag</vt:lpstr>
      <vt:lpstr>Arbeitsauftrag</vt:lpstr>
      <vt:lpstr>1: Schlussstein des Hauses Goldener Schwan</vt:lpstr>
      <vt:lpstr>2: Oberlichtgitter des Hauses Rote Traube</vt:lpstr>
      <vt:lpstr>3: Oberlichtgitter des Hauses Goldener Bär</vt:lpstr>
      <vt:lpstr>4: Grabstein des Mosche Bonn</vt:lpstr>
      <vt:lpstr>5: Grabstein des David Leiter zur Leuchte</vt:lpstr>
      <vt:lpstr>6: Grabstein des Hirz Meise</vt:lpstr>
      <vt:lpstr>Exkurs: Der alte jüdische Friedhof in Frankfurt</vt:lpstr>
      <vt:lpstr>Exkurs: Der alte jüdische Friedhof in Frankfurt</vt:lpstr>
      <vt:lpstr>7: Chanukka-Leuchter</vt:lpstr>
      <vt:lpstr>Arbeitsauftrag</vt:lpstr>
      <vt:lpstr>Welches Hauszeichen passt zu dir? </vt:lpstr>
      <vt:lpstr>PowerPoint-Präsentation</vt:lpstr>
      <vt:lpstr>Entwurfsphase</vt:lpstr>
      <vt:lpstr>Bastelphase</vt:lpstr>
      <vt:lpstr>Präsentation</vt:lpstr>
      <vt:lpstr>Das Judenbaubuch</vt:lpstr>
      <vt:lpstr>Einstieg: Wiederholung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Wasser in der frühen Neuzeit</dc:title>
  <dc:creator>Alexander Schlepper</dc:creator>
  <cp:lastModifiedBy>Schmidt, Sophie</cp:lastModifiedBy>
  <cp:revision>21</cp:revision>
  <dcterms:created xsi:type="dcterms:W3CDTF">2024-02-07T15:52:18Z</dcterms:created>
  <dcterms:modified xsi:type="dcterms:W3CDTF">2025-03-11T19:53:04Z</dcterms:modified>
</cp:coreProperties>
</file>