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 id="2147483777" r:id="rId2"/>
  </p:sldMasterIdLst>
  <p:notesMasterIdLst>
    <p:notesMasterId r:id="rId30"/>
  </p:notesMasterIdLst>
  <p:sldIdLst>
    <p:sldId id="349" r:id="rId3"/>
    <p:sldId id="311" r:id="rId4"/>
    <p:sldId id="332" r:id="rId5"/>
    <p:sldId id="327" r:id="rId6"/>
    <p:sldId id="328" r:id="rId7"/>
    <p:sldId id="329" r:id="rId8"/>
    <p:sldId id="330" r:id="rId9"/>
    <p:sldId id="326" r:id="rId10"/>
    <p:sldId id="331" r:id="rId11"/>
    <p:sldId id="338" r:id="rId12"/>
    <p:sldId id="336" r:id="rId13"/>
    <p:sldId id="337" r:id="rId14"/>
    <p:sldId id="335" r:id="rId15"/>
    <p:sldId id="343" r:id="rId16"/>
    <p:sldId id="333" r:id="rId17"/>
    <p:sldId id="323" r:id="rId18"/>
    <p:sldId id="322" r:id="rId19"/>
    <p:sldId id="319" r:id="rId20"/>
    <p:sldId id="318" r:id="rId21"/>
    <p:sldId id="320" r:id="rId22"/>
    <p:sldId id="334" r:id="rId23"/>
    <p:sldId id="350" r:id="rId24"/>
    <p:sldId id="340" r:id="rId25"/>
    <p:sldId id="341" r:id="rId26"/>
    <p:sldId id="345" r:id="rId27"/>
    <p:sldId id="347" r:id="rId28"/>
    <p:sldId id="348" r:id="rId2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yp2788mia@goetheuniversitaet.onmicrosoft.com" initials="y" lastIdx="1" clrIdx="0">
    <p:extLst>
      <p:ext uri="{19B8F6BF-5375-455C-9EA6-DF929625EA0E}">
        <p15:presenceInfo xmlns:p15="http://schemas.microsoft.com/office/powerpoint/2012/main" userId="S::yyp2788mia@goetheuniversitaet.onmicrosoft.com::59e2085d-aab6-4221-a0f4-e58c7af25924" providerId="AD"/>
      </p:ext>
    </p:extLst>
  </p:cmAuthor>
  <p:cmAuthor id="2" name="Grimm, Susanne" initials="GS" lastIdx="1" clrIdx="1">
    <p:extLst>
      <p:ext uri="{19B8F6BF-5375-455C-9EA6-DF929625EA0E}">
        <p15:presenceInfo xmlns:p15="http://schemas.microsoft.com/office/powerpoint/2012/main" userId="S-1-5-21-3164069587-4245799286-500808515-3432" providerId="AD"/>
      </p:ext>
    </p:extLst>
  </p:cmAuthor>
  <p:cmAuthor id="3" name="Schmidt, Sophie" initials="SS" lastIdx="6" clrIdx="2">
    <p:extLst>
      <p:ext uri="{19B8F6BF-5375-455C-9EA6-DF929625EA0E}">
        <p15:presenceInfo xmlns:p15="http://schemas.microsoft.com/office/powerpoint/2012/main" userId="S-1-5-21-343818398-1979792683-725345543-136292" providerId="AD"/>
      </p:ext>
    </p:extLst>
  </p:cmAuthor>
  <p:cmAuthor id="4" name="Lena Lindhoff" initials="LL" lastIdx="1" clrIdx="3">
    <p:extLst>
      <p:ext uri="{19B8F6BF-5375-455C-9EA6-DF929625EA0E}">
        <p15:presenceInfo xmlns:p15="http://schemas.microsoft.com/office/powerpoint/2012/main" userId="8c545e5bdbcc217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86FF"/>
    <a:srgbClr val="FFA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65" autoAdjust="0"/>
    <p:restoredTop sz="75407" autoAdjust="0"/>
  </p:normalViewPr>
  <p:slideViewPr>
    <p:cSldViewPr snapToGrid="0">
      <p:cViewPr varScale="1">
        <p:scale>
          <a:sx n="120" d="100"/>
          <a:sy n="120" d="100"/>
        </p:scale>
        <p:origin x="126" y="27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7" d="100"/>
          <a:sy n="57" d="100"/>
        </p:scale>
        <p:origin x="2488"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192C8-0CE9-471D-9631-520F446B580B}" type="datetimeFigureOut">
              <a:rPr lang="de-DE" smtClean="0"/>
              <a:t>12.03.2025</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26A58F-07B9-4A64-87A4-43D875F84E0F}" type="slidenum">
              <a:rPr lang="de-DE" smtClean="0"/>
              <a:t>‹Nr.›</a:t>
            </a:fld>
            <a:endParaRPr lang="de-DE" dirty="0"/>
          </a:p>
        </p:txBody>
      </p:sp>
    </p:spTree>
    <p:extLst>
      <p:ext uri="{BB962C8B-B14F-4D97-AF65-F5344CB8AC3E}">
        <p14:creationId xmlns:p14="http://schemas.microsoft.com/office/powerpoint/2010/main" val="2281050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2</a:t>
            </a:fld>
            <a:endParaRPr lang="de-DE" dirty="0"/>
          </a:p>
        </p:txBody>
      </p:sp>
    </p:spTree>
    <p:extLst>
      <p:ext uri="{BB962C8B-B14F-4D97-AF65-F5344CB8AC3E}">
        <p14:creationId xmlns:p14="http://schemas.microsoft.com/office/powerpoint/2010/main" val="67338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926A58F-07B9-4A64-87A4-43D875F84E0F}" type="slidenum">
              <a:rPr lang="de-DE" smtClean="0"/>
              <a:t>25</a:t>
            </a:fld>
            <a:endParaRPr lang="de-DE" dirty="0"/>
          </a:p>
        </p:txBody>
      </p:sp>
    </p:spTree>
    <p:extLst>
      <p:ext uri="{BB962C8B-B14F-4D97-AF65-F5344CB8AC3E}">
        <p14:creationId xmlns:p14="http://schemas.microsoft.com/office/powerpoint/2010/main" val="4135510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926A58F-07B9-4A64-87A4-43D875F84E0F}" type="slidenum">
              <a:rPr lang="de-DE" smtClean="0"/>
              <a:t>27</a:t>
            </a:fld>
            <a:endParaRPr lang="de-DE" dirty="0"/>
          </a:p>
        </p:txBody>
      </p:sp>
    </p:spTree>
    <p:extLst>
      <p:ext uri="{BB962C8B-B14F-4D97-AF65-F5344CB8AC3E}">
        <p14:creationId xmlns:p14="http://schemas.microsoft.com/office/powerpoint/2010/main" val="2407657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3</a:t>
            </a:fld>
            <a:endParaRPr lang="de-DE" dirty="0"/>
          </a:p>
        </p:txBody>
      </p:sp>
    </p:spTree>
    <p:extLst>
      <p:ext uri="{BB962C8B-B14F-4D97-AF65-F5344CB8AC3E}">
        <p14:creationId xmlns:p14="http://schemas.microsoft.com/office/powerpoint/2010/main" val="3183800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a:p>
            <a:endParaRPr lang="de-DE" dirty="0"/>
          </a:p>
        </p:txBody>
      </p:sp>
      <p:sp>
        <p:nvSpPr>
          <p:cNvPr id="4" name="Foliennummernplatzhalter 3"/>
          <p:cNvSpPr>
            <a:spLocks noGrp="1"/>
          </p:cNvSpPr>
          <p:nvPr>
            <p:ph type="sldNum" sz="quarter" idx="10"/>
          </p:nvPr>
        </p:nvSpPr>
        <p:spPr/>
        <p:txBody>
          <a:bodyPr/>
          <a:lstStyle/>
          <a:p>
            <a:fld id="{6926A58F-07B9-4A64-87A4-43D875F84E0F}" type="slidenum">
              <a:rPr lang="de-DE" smtClean="0"/>
              <a:t>4</a:t>
            </a:fld>
            <a:endParaRPr lang="de-DE" dirty="0"/>
          </a:p>
        </p:txBody>
      </p:sp>
    </p:spTree>
    <p:extLst>
      <p:ext uri="{BB962C8B-B14F-4D97-AF65-F5344CB8AC3E}">
        <p14:creationId xmlns:p14="http://schemas.microsoft.com/office/powerpoint/2010/main" val="3550291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5</a:t>
            </a:fld>
            <a:endParaRPr lang="de-DE" dirty="0"/>
          </a:p>
        </p:txBody>
      </p:sp>
    </p:spTree>
    <p:extLst>
      <p:ext uri="{BB962C8B-B14F-4D97-AF65-F5344CB8AC3E}">
        <p14:creationId xmlns:p14="http://schemas.microsoft.com/office/powerpoint/2010/main" val="2582745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6</a:t>
            </a:fld>
            <a:endParaRPr lang="de-DE" dirty="0"/>
          </a:p>
        </p:txBody>
      </p:sp>
    </p:spTree>
    <p:extLst>
      <p:ext uri="{BB962C8B-B14F-4D97-AF65-F5344CB8AC3E}">
        <p14:creationId xmlns:p14="http://schemas.microsoft.com/office/powerpoint/2010/main" val="2588089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7</a:t>
            </a:fld>
            <a:endParaRPr lang="de-DE" dirty="0"/>
          </a:p>
        </p:txBody>
      </p:sp>
    </p:spTree>
    <p:extLst>
      <p:ext uri="{BB962C8B-B14F-4D97-AF65-F5344CB8AC3E}">
        <p14:creationId xmlns:p14="http://schemas.microsoft.com/office/powerpoint/2010/main" val="2334271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Aptos Display" panose="020B0004020202020204" pitchFamily="34" charset="0"/>
            </a:endParaRPr>
          </a:p>
          <a:p>
            <a:endParaRPr lang="de-DE" dirty="0">
              <a:latin typeface="Aptos Display" panose="020B0004020202020204" pitchFamily="34" charset="0"/>
            </a:endParaRPr>
          </a:p>
          <a:p>
            <a:endParaRPr lang="de-DE" dirty="0">
              <a:latin typeface="Aptos Display" panose="020B0004020202020204" pitchFamily="34" charset="0"/>
            </a:endParaRPr>
          </a:p>
        </p:txBody>
      </p:sp>
      <p:sp>
        <p:nvSpPr>
          <p:cNvPr id="4" name="Foliennummernplatzhalter 3"/>
          <p:cNvSpPr>
            <a:spLocks noGrp="1"/>
          </p:cNvSpPr>
          <p:nvPr>
            <p:ph type="sldNum" sz="quarter" idx="10"/>
          </p:nvPr>
        </p:nvSpPr>
        <p:spPr/>
        <p:txBody>
          <a:bodyPr/>
          <a:lstStyle/>
          <a:p>
            <a:fld id="{6926A58F-07B9-4A64-87A4-43D875F84E0F}" type="slidenum">
              <a:rPr lang="de-DE" smtClean="0"/>
              <a:t>8</a:t>
            </a:fld>
            <a:endParaRPr lang="de-DE" dirty="0"/>
          </a:p>
        </p:txBody>
      </p:sp>
    </p:spTree>
    <p:extLst>
      <p:ext uri="{BB962C8B-B14F-4D97-AF65-F5344CB8AC3E}">
        <p14:creationId xmlns:p14="http://schemas.microsoft.com/office/powerpoint/2010/main" val="2730872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926A58F-07B9-4A64-87A4-43D875F84E0F}" type="slidenum">
              <a:rPr lang="de-DE" smtClean="0"/>
              <a:t>14</a:t>
            </a:fld>
            <a:endParaRPr lang="de-DE" dirty="0"/>
          </a:p>
        </p:txBody>
      </p:sp>
    </p:spTree>
    <p:extLst>
      <p:ext uri="{BB962C8B-B14F-4D97-AF65-F5344CB8AC3E}">
        <p14:creationId xmlns:p14="http://schemas.microsoft.com/office/powerpoint/2010/main" val="417958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926A58F-07B9-4A64-87A4-43D875F84E0F}" type="slidenum">
              <a:rPr lang="de-DE" smtClean="0"/>
              <a:t>20</a:t>
            </a:fld>
            <a:endParaRPr lang="de-DE" dirty="0"/>
          </a:p>
        </p:txBody>
      </p:sp>
    </p:spTree>
    <p:extLst>
      <p:ext uri="{BB962C8B-B14F-4D97-AF65-F5344CB8AC3E}">
        <p14:creationId xmlns:p14="http://schemas.microsoft.com/office/powerpoint/2010/main" val="587040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E1BF69-B715-9912-AB23-9A8E4F02D192}"/>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05E2E4C2-7145-3826-1992-BFF23ADB68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BF750431-8C83-1F47-BE7F-2F01F57D700F}"/>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631A1BF8-B056-D250-622E-17255DD39520}"/>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95687F3B-8CE6-288B-243C-CA64356229F3}"/>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1230205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56051F-202F-4027-87C9-7AE021678269}"/>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5DCDBCF3-6048-4F5E-025C-3574AD7993B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50426E3-446B-DFCF-DE48-7B85F96C3C87}"/>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C47142AA-1A1E-4390-C41A-97C676E0DFC5}"/>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481CD893-0ECA-41BF-91B8-171C60DB6668}"/>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4221281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53E3E112-D394-44EA-0142-6A20BE84D516}"/>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44132C54-298E-58D7-5309-CD7BC0BB682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83B3E6E-007A-79B1-56C5-C125D781B557}"/>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5A753CA3-43D7-D81E-0C18-858F7901EB36}"/>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62B08055-C443-9B11-FE7C-054719658DDD}"/>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670238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6CB695-13B8-9677-FFDB-3CB2197B003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347D15D-824D-52A2-D0D3-D5D1510F17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984522CC-DCC5-9833-D929-9A99305FA599}"/>
              </a:ext>
            </a:extLst>
          </p:cNvPr>
          <p:cNvSpPr>
            <a:spLocks noGrp="1"/>
          </p:cNvSpPr>
          <p:nvPr>
            <p:ph type="dt" sz="half" idx="10"/>
          </p:nvPr>
        </p:nvSpPr>
        <p:spPr/>
        <p:txBody>
          <a:bodyPr/>
          <a:lstStyle/>
          <a:p>
            <a:fld id="{A7986572-56B9-434E-AD9F-CB829597E8A0}" type="datetime1">
              <a:rPr lang="de-DE" smtClean="0"/>
              <a:t>12.03.2025</a:t>
            </a:fld>
            <a:endParaRPr lang="de-DE"/>
          </a:p>
        </p:txBody>
      </p:sp>
      <p:sp>
        <p:nvSpPr>
          <p:cNvPr id="5" name="Fußzeilenplatzhalter 4">
            <a:extLst>
              <a:ext uri="{FF2B5EF4-FFF2-40B4-BE49-F238E27FC236}">
                <a16:creationId xmlns:a16="http://schemas.microsoft.com/office/drawing/2014/main" id="{741E8C11-A2CC-8110-EE6E-CBE7ABF780D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8A6D9D9-E528-77E9-00B6-4EFE1DEBDB1E}"/>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246470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7A7F6E-7EAC-D84B-C1AD-0F47A941FCC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5D42BF5-D208-2805-7E09-46824914F75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F58EC1D-2678-1DCB-B13B-5F3D0A2914BD}"/>
              </a:ext>
            </a:extLst>
          </p:cNvPr>
          <p:cNvSpPr>
            <a:spLocks noGrp="1"/>
          </p:cNvSpPr>
          <p:nvPr>
            <p:ph type="dt" sz="half" idx="10"/>
          </p:nvPr>
        </p:nvSpPr>
        <p:spPr/>
        <p:txBody>
          <a:bodyPr/>
          <a:lstStyle/>
          <a:p>
            <a:fld id="{621FC3E0-4CC6-41E3-8E1C-018A82DBDD52}" type="datetime1">
              <a:rPr lang="de-DE" smtClean="0"/>
              <a:t>12.03.2025</a:t>
            </a:fld>
            <a:endParaRPr lang="de-DE"/>
          </a:p>
        </p:txBody>
      </p:sp>
      <p:sp>
        <p:nvSpPr>
          <p:cNvPr id="5" name="Fußzeilenplatzhalter 4">
            <a:extLst>
              <a:ext uri="{FF2B5EF4-FFF2-40B4-BE49-F238E27FC236}">
                <a16:creationId xmlns:a16="http://schemas.microsoft.com/office/drawing/2014/main" id="{2EB9B0E7-C321-A4B9-F3FD-311605C0570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4711D5E-D90D-7255-D653-6F2C9C293738}"/>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535825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8C3180-E939-3B5C-0C46-B3124A978BFA}"/>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07EFCE37-46AA-E875-C038-B3034F6EBE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CFD75A-7552-AF53-4FBC-C29FFE35E23E}"/>
              </a:ext>
            </a:extLst>
          </p:cNvPr>
          <p:cNvSpPr>
            <a:spLocks noGrp="1"/>
          </p:cNvSpPr>
          <p:nvPr>
            <p:ph type="dt" sz="half" idx="10"/>
          </p:nvPr>
        </p:nvSpPr>
        <p:spPr/>
        <p:txBody>
          <a:bodyPr/>
          <a:lstStyle/>
          <a:p>
            <a:fld id="{07626304-997A-4775-A3FB-345A6A0880B7}" type="datetime1">
              <a:rPr lang="de-DE" smtClean="0"/>
              <a:t>12.03.2025</a:t>
            </a:fld>
            <a:endParaRPr lang="de-DE"/>
          </a:p>
        </p:txBody>
      </p:sp>
      <p:sp>
        <p:nvSpPr>
          <p:cNvPr id="5" name="Fußzeilenplatzhalter 4">
            <a:extLst>
              <a:ext uri="{FF2B5EF4-FFF2-40B4-BE49-F238E27FC236}">
                <a16:creationId xmlns:a16="http://schemas.microsoft.com/office/drawing/2014/main" id="{00830E13-7707-0973-C446-ECB36DF9FA3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CCD6A1A-2EC9-8BA7-07D8-17A528B6E859}"/>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2188188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884A4-1F49-A10B-1E26-46FFA4B755F1}"/>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FA1F9EB-D299-2D23-45AA-AB50A376849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58A90C39-EF6E-B2F3-BD0B-37AABDAF2C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C6A1800-6B21-F039-E88F-62FBF08531E9}"/>
              </a:ext>
            </a:extLst>
          </p:cNvPr>
          <p:cNvSpPr>
            <a:spLocks noGrp="1"/>
          </p:cNvSpPr>
          <p:nvPr>
            <p:ph type="dt" sz="half" idx="10"/>
          </p:nvPr>
        </p:nvSpPr>
        <p:spPr/>
        <p:txBody>
          <a:bodyPr/>
          <a:lstStyle/>
          <a:p>
            <a:fld id="{1E0BDAC1-6778-40D1-A97D-D1A8114CFEA3}" type="datetime1">
              <a:rPr lang="de-DE" smtClean="0"/>
              <a:t>12.03.2025</a:t>
            </a:fld>
            <a:endParaRPr lang="de-DE"/>
          </a:p>
        </p:txBody>
      </p:sp>
      <p:sp>
        <p:nvSpPr>
          <p:cNvPr id="6" name="Fußzeilenplatzhalter 5">
            <a:extLst>
              <a:ext uri="{FF2B5EF4-FFF2-40B4-BE49-F238E27FC236}">
                <a16:creationId xmlns:a16="http://schemas.microsoft.com/office/drawing/2014/main" id="{68061775-06D6-D152-BBAC-4F300916FE8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6B99C57-8CE4-24F1-9FB8-A23E26F22AFC}"/>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6310923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ED7199-C6D6-0643-7F9A-8A94E2D542C5}"/>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9B9B1A3-0D45-FEA1-D956-0A5ED7F714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156D322-7771-DF66-22AD-C9CA19597B9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83E3E77B-7828-858C-F2F2-E7A99344CA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C6AF1CA9-ADE3-76E3-19DF-86D744A962D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2F3261A-4D4F-3442-647B-420E90EC66A6}"/>
              </a:ext>
            </a:extLst>
          </p:cNvPr>
          <p:cNvSpPr>
            <a:spLocks noGrp="1"/>
          </p:cNvSpPr>
          <p:nvPr>
            <p:ph type="dt" sz="half" idx="10"/>
          </p:nvPr>
        </p:nvSpPr>
        <p:spPr/>
        <p:txBody>
          <a:bodyPr/>
          <a:lstStyle/>
          <a:p>
            <a:fld id="{36F405CB-33A6-4C01-A3D7-6B9435E66D5C}" type="datetime1">
              <a:rPr lang="de-DE" smtClean="0"/>
              <a:t>12.03.2025</a:t>
            </a:fld>
            <a:endParaRPr lang="de-DE"/>
          </a:p>
        </p:txBody>
      </p:sp>
      <p:sp>
        <p:nvSpPr>
          <p:cNvPr id="8" name="Fußzeilenplatzhalter 7">
            <a:extLst>
              <a:ext uri="{FF2B5EF4-FFF2-40B4-BE49-F238E27FC236}">
                <a16:creationId xmlns:a16="http://schemas.microsoft.com/office/drawing/2014/main" id="{474EDA61-5DD9-D19B-ACEB-678B755654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CBBBA9D1-FF17-6A6E-9A86-9866263A743A}"/>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2295566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8D1228-69F8-3C14-3BEA-9729BB87CE8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075BD4C-3AAA-B457-276D-790FC23D9A19}"/>
              </a:ext>
            </a:extLst>
          </p:cNvPr>
          <p:cNvSpPr>
            <a:spLocks noGrp="1"/>
          </p:cNvSpPr>
          <p:nvPr>
            <p:ph type="dt" sz="half" idx="10"/>
          </p:nvPr>
        </p:nvSpPr>
        <p:spPr/>
        <p:txBody>
          <a:bodyPr/>
          <a:lstStyle/>
          <a:p>
            <a:fld id="{DCA4F695-A14F-4C93-A91B-53607082B4AC}" type="datetime1">
              <a:rPr lang="de-DE" smtClean="0"/>
              <a:t>12.03.2025</a:t>
            </a:fld>
            <a:endParaRPr lang="de-DE"/>
          </a:p>
        </p:txBody>
      </p:sp>
      <p:sp>
        <p:nvSpPr>
          <p:cNvPr id="4" name="Fußzeilenplatzhalter 3">
            <a:extLst>
              <a:ext uri="{FF2B5EF4-FFF2-40B4-BE49-F238E27FC236}">
                <a16:creationId xmlns:a16="http://schemas.microsoft.com/office/drawing/2014/main" id="{2F15701C-A70A-3EFE-DDBB-83CD165155C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D796519-68C1-F342-C0D5-4050BCFD8FA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290895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1C2E1CA-B9E7-9375-F89F-6E12B539D713}"/>
              </a:ext>
            </a:extLst>
          </p:cNvPr>
          <p:cNvSpPr>
            <a:spLocks noGrp="1"/>
          </p:cNvSpPr>
          <p:nvPr>
            <p:ph type="dt" sz="half" idx="10"/>
          </p:nvPr>
        </p:nvSpPr>
        <p:spPr/>
        <p:txBody>
          <a:bodyPr/>
          <a:lstStyle/>
          <a:p>
            <a:fld id="{6791C8A6-1552-4535-A08D-37E91B6CB406}" type="datetime1">
              <a:rPr lang="de-DE" smtClean="0"/>
              <a:t>12.03.2025</a:t>
            </a:fld>
            <a:endParaRPr lang="de-DE"/>
          </a:p>
        </p:txBody>
      </p:sp>
      <p:sp>
        <p:nvSpPr>
          <p:cNvPr id="3" name="Fußzeilenplatzhalter 2">
            <a:extLst>
              <a:ext uri="{FF2B5EF4-FFF2-40B4-BE49-F238E27FC236}">
                <a16:creationId xmlns:a16="http://schemas.microsoft.com/office/drawing/2014/main" id="{D9F56E14-96B6-3AE2-E30F-FFD0FB27A5FF}"/>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C50CA51-0F66-9261-9421-594F8D722E8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927473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C86FD-DC57-9C11-751D-159D1A2A91C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15CF0478-93FD-D4FA-F648-3D5EB1DC75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1B0CCB5-C5A0-C3B9-8372-601CF2DAC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21C2E26-35AD-C8AB-FD4C-55B701431B5C}"/>
              </a:ext>
            </a:extLst>
          </p:cNvPr>
          <p:cNvSpPr>
            <a:spLocks noGrp="1"/>
          </p:cNvSpPr>
          <p:nvPr>
            <p:ph type="dt" sz="half" idx="10"/>
          </p:nvPr>
        </p:nvSpPr>
        <p:spPr/>
        <p:txBody>
          <a:bodyPr/>
          <a:lstStyle/>
          <a:p>
            <a:fld id="{097C0E89-ADBA-40E5-A7D1-A1B9F0C4C82B}" type="datetime1">
              <a:rPr lang="de-DE" smtClean="0"/>
              <a:t>12.03.2025</a:t>
            </a:fld>
            <a:endParaRPr lang="de-DE"/>
          </a:p>
        </p:txBody>
      </p:sp>
      <p:sp>
        <p:nvSpPr>
          <p:cNvPr id="6" name="Fußzeilenplatzhalter 5">
            <a:extLst>
              <a:ext uri="{FF2B5EF4-FFF2-40B4-BE49-F238E27FC236}">
                <a16:creationId xmlns:a16="http://schemas.microsoft.com/office/drawing/2014/main" id="{356A38A6-E535-98BF-C73D-F82B9108619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8BE656D-5153-AFF4-B1B4-7681302456B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50690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22CCD0-885A-C561-A34C-BD39DA4D370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A25A60A-EFDD-B678-2553-D721CC6B7D65}"/>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68E18D6-37CB-CCDE-B7E4-44EE10286626}"/>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3E33391F-589A-14B7-62B6-B12E9F877A0D}"/>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2C43C543-C5CE-8955-238E-F2BE98FB4A11}"/>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6714695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E78CE3-B4F1-0C8B-1490-024E3B89A18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1E241F39-95C6-0AC9-C548-2B869F498A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5D92C36-9520-265C-47AD-1021949DE9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E820D44-6CE8-7AC9-41BC-D97C81C523F8}"/>
              </a:ext>
            </a:extLst>
          </p:cNvPr>
          <p:cNvSpPr>
            <a:spLocks noGrp="1"/>
          </p:cNvSpPr>
          <p:nvPr>
            <p:ph type="dt" sz="half" idx="10"/>
          </p:nvPr>
        </p:nvSpPr>
        <p:spPr/>
        <p:txBody>
          <a:bodyPr/>
          <a:lstStyle/>
          <a:p>
            <a:fld id="{9A42CB75-41A8-41B2-9AA5-5C4BC0B9A3E7}" type="datetime1">
              <a:rPr lang="de-DE" smtClean="0"/>
              <a:t>12.03.2025</a:t>
            </a:fld>
            <a:endParaRPr lang="de-DE"/>
          </a:p>
        </p:txBody>
      </p:sp>
      <p:sp>
        <p:nvSpPr>
          <p:cNvPr id="6" name="Fußzeilenplatzhalter 5">
            <a:extLst>
              <a:ext uri="{FF2B5EF4-FFF2-40B4-BE49-F238E27FC236}">
                <a16:creationId xmlns:a16="http://schemas.microsoft.com/office/drawing/2014/main" id="{0199638A-18DB-B90B-7CD8-045400A86B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B2C128E-EB9A-A8C5-8D91-20F69EA946E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965797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451037-D9A1-DB80-3124-E4A168CCEEA4}"/>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A5FC688-515A-CBCD-9D5C-41A19BCC504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54F64B-FB83-A0F9-4472-63709E5268BB}"/>
              </a:ext>
            </a:extLst>
          </p:cNvPr>
          <p:cNvSpPr>
            <a:spLocks noGrp="1"/>
          </p:cNvSpPr>
          <p:nvPr>
            <p:ph type="dt" sz="half" idx="10"/>
          </p:nvPr>
        </p:nvSpPr>
        <p:spPr/>
        <p:txBody>
          <a:bodyPr/>
          <a:lstStyle/>
          <a:p>
            <a:fld id="{2A101B04-91AE-4487-B3BA-9AAD4019AC91}" type="datetime1">
              <a:rPr lang="de-DE" smtClean="0"/>
              <a:t>12.03.2025</a:t>
            </a:fld>
            <a:endParaRPr lang="de-DE"/>
          </a:p>
        </p:txBody>
      </p:sp>
      <p:sp>
        <p:nvSpPr>
          <p:cNvPr id="5" name="Fußzeilenplatzhalter 4">
            <a:extLst>
              <a:ext uri="{FF2B5EF4-FFF2-40B4-BE49-F238E27FC236}">
                <a16:creationId xmlns:a16="http://schemas.microsoft.com/office/drawing/2014/main" id="{D2EA4919-E402-DBCF-D7C4-5E6DF7DB0A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9CCEDFB-4AB0-DDB5-5BA8-1B7E6DAF9BC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98856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D9C0071-07FC-2E0A-23A5-215B664DD6E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FFC66ED-7605-BD2F-5A2A-40ECE6D0AC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7C6D964-CBBC-1314-2295-A892D054E38A}"/>
              </a:ext>
            </a:extLst>
          </p:cNvPr>
          <p:cNvSpPr>
            <a:spLocks noGrp="1"/>
          </p:cNvSpPr>
          <p:nvPr>
            <p:ph type="dt" sz="half" idx="10"/>
          </p:nvPr>
        </p:nvSpPr>
        <p:spPr/>
        <p:txBody>
          <a:bodyPr/>
          <a:lstStyle/>
          <a:p>
            <a:fld id="{05354225-D0CA-47FA-9240-04CD784AF89B}" type="datetime1">
              <a:rPr lang="de-DE" smtClean="0"/>
              <a:t>12.03.2025</a:t>
            </a:fld>
            <a:endParaRPr lang="de-DE"/>
          </a:p>
        </p:txBody>
      </p:sp>
      <p:sp>
        <p:nvSpPr>
          <p:cNvPr id="5" name="Fußzeilenplatzhalter 4">
            <a:extLst>
              <a:ext uri="{FF2B5EF4-FFF2-40B4-BE49-F238E27FC236}">
                <a16:creationId xmlns:a16="http://schemas.microsoft.com/office/drawing/2014/main" id="{1245467C-F97A-6B14-8F19-31FDA6D89A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3BBD0AF-2FA1-8353-A8EB-7F09E1AD8621}"/>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478633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418CB-F6FF-3546-B346-4F8FAE20224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885B2AC-560D-838A-2C98-4F2A93FB69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5DD28B6D-9DA0-5E67-BB1F-B6137730C61A}"/>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B405AB49-BAB5-2DE3-4C6D-905484C5416D}"/>
              </a:ext>
            </a:extLst>
          </p:cNvPr>
          <p:cNvSpPr>
            <a:spLocks noGrp="1"/>
          </p:cNvSpPr>
          <p:nvPr>
            <p:ph type="ftr" sz="quarter" idx="11"/>
          </p:nvPr>
        </p:nvSpPr>
        <p:spPr/>
        <p:txBody>
          <a:bodyPr/>
          <a:lstStyle/>
          <a:p>
            <a:endParaRPr lang="en-US" dirty="0"/>
          </a:p>
        </p:txBody>
      </p:sp>
      <p:sp>
        <p:nvSpPr>
          <p:cNvPr id="6" name="Foliennummernplatzhalter 5">
            <a:extLst>
              <a:ext uri="{FF2B5EF4-FFF2-40B4-BE49-F238E27FC236}">
                <a16:creationId xmlns:a16="http://schemas.microsoft.com/office/drawing/2014/main" id="{76E379EF-6C34-010C-B31E-F15727C6BDA7}"/>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542614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9A88C7-76FE-B520-7B23-C4659A5D3C3F}"/>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5941B59-AD75-8DD7-4D3D-1C01B6680336}"/>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EF44B99-D1DF-0C23-9DD2-49C8B29135D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720A896-FBE4-E36A-49A8-1EE81A6DFA26}"/>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6" name="Fußzeilenplatzhalter 5">
            <a:extLst>
              <a:ext uri="{FF2B5EF4-FFF2-40B4-BE49-F238E27FC236}">
                <a16:creationId xmlns:a16="http://schemas.microsoft.com/office/drawing/2014/main" id="{9AE8C79F-11F5-10DA-4AF0-42C2B984DD7C}"/>
              </a:ext>
            </a:extLst>
          </p:cNvPr>
          <p:cNvSpPr>
            <a:spLocks noGrp="1"/>
          </p:cNvSpPr>
          <p:nvPr>
            <p:ph type="ftr" sz="quarter" idx="11"/>
          </p:nvPr>
        </p:nvSpPr>
        <p:spPr/>
        <p:txBody>
          <a:bodyPr/>
          <a:lstStyle/>
          <a:p>
            <a:endParaRPr lang="en-US" dirty="0"/>
          </a:p>
        </p:txBody>
      </p:sp>
      <p:sp>
        <p:nvSpPr>
          <p:cNvPr id="7" name="Foliennummernplatzhalter 6">
            <a:extLst>
              <a:ext uri="{FF2B5EF4-FFF2-40B4-BE49-F238E27FC236}">
                <a16:creationId xmlns:a16="http://schemas.microsoft.com/office/drawing/2014/main" id="{EAEFE922-1661-FEAA-577C-D1433662CD63}"/>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1589036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ADB82-BB37-3656-0D5D-8CED73EAF2E4}"/>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4C512ADB-8317-584F-E3FB-DCCBB3E1AB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24B20F1-3680-A8FC-0268-B600B7F7815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631629FD-5785-AA40-EEDE-0BE3AE67E9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95EAD143-EE07-33F2-B45A-D3DAD7B1AFC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E370BD1-4B1E-D189-2007-9651F2D887B4}"/>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8" name="Fußzeilenplatzhalter 7">
            <a:extLst>
              <a:ext uri="{FF2B5EF4-FFF2-40B4-BE49-F238E27FC236}">
                <a16:creationId xmlns:a16="http://schemas.microsoft.com/office/drawing/2014/main" id="{516C05E3-A3B7-E322-5D48-881A589A619F}"/>
              </a:ext>
            </a:extLst>
          </p:cNvPr>
          <p:cNvSpPr>
            <a:spLocks noGrp="1"/>
          </p:cNvSpPr>
          <p:nvPr>
            <p:ph type="ftr" sz="quarter" idx="11"/>
          </p:nvPr>
        </p:nvSpPr>
        <p:spPr/>
        <p:txBody>
          <a:bodyPr/>
          <a:lstStyle/>
          <a:p>
            <a:endParaRPr lang="en-US" dirty="0"/>
          </a:p>
        </p:txBody>
      </p:sp>
      <p:sp>
        <p:nvSpPr>
          <p:cNvPr id="9" name="Foliennummernplatzhalter 8">
            <a:extLst>
              <a:ext uri="{FF2B5EF4-FFF2-40B4-BE49-F238E27FC236}">
                <a16:creationId xmlns:a16="http://schemas.microsoft.com/office/drawing/2014/main" id="{1A75B6E4-C8A1-8467-15CF-A29AACAE9972}"/>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2585926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303D47-9133-A0CF-2713-0C187B215B3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DE044C3A-43E3-AB45-B962-1137B1F6DF21}"/>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4" name="Fußzeilenplatzhalter 3">
            <a:extLst>
              <a:ext uri="{FF2B5EF4-FFF2-40B4-BE49-F238E27FC236}">
                <a16:creationId xmlns:a16="http://schemas.microsoft.com/office/drawing/2014/main" id="{386D6A2E-0180-0306-9BEF-165E53350E93}"/>
              </a:ext>
            </a:extLst>
          </p:cNvPr>
          <p:cNvSpPr>
            <a:spLocks noGrp="1"/>
          </p:cNvSpPr>
          <p:nvPr>
            <p:ph type="ftr" sz="quarter" idx="11"/>
          </p:nvPr>
        </p:nvSpPr>
        <p:spPr/>
        <p:txBody>
          <a:bodyPr/>
          <a:lstStyle/>
          <a:p>
            <a:endParaRPr lang="en-US" dirty="0"/>
          </a:p>
        </p:txBody>
      </p:sp>
      <p:sp>
        <p:nvSpPr>
          <p:cNvPr id="5" name="Foliennummernplatzhalter 4">
            <a:extLst>
              <a:ext uri="{FF2B5EF4-FFF2-40B4-BE49-F238E27FC236}">
                <a16:creationId xmlns:a16="http://schemas.microsoft.com/office/drawing/2014/main" id="{6919D118-AFDF-2AF5-C7E1-8A540C2EEEB8}"/>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732543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81B49123-0BD1-D3D7-9705-148596A691E5}"/>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3" name="Fußzeilenplatzhalter 2">
            <a:extLst>
              <a:ext uri="{FF2B5EF4-FFF2-40B4-BE49-F238E27FC236}">
                <a16:creationId xmlns:a16="http://schemas.microsoft.com/office/drawing/2014/main" id="{86DEFCE7-3B03-BE7B-A35C-0B9EFC01D4D8}"/>
              </a:ext>
            </a:extLst>
          </p:cNvPr>
          <p:cNvSpPr>
            <a:spLocks noGrp="1"/>
          </p:cNvSpPr>
          <p:nvPr>
            <p:ph type="ftr" sz="quarter" idx="11"/>
          </p:nvPr>
        </p:nvSpPr>
        <p:spPr/>
        <p:txBody>
          <a:bodyPr/>
          <a:lstStyle/>
          <a:p>
            <a:endParaRPr lang="en-US" dirty="0"/>
          </a:p>
        </p:txBody>
      </p:sp>
      <p:sp>
        <p:nvSpPr>
          <p:cNvPr id="4" name="Foliennummernplatzhalter 3">
            <a:extLst>
              <a:ext uri="{FF2B5EF4-FFF2-40B4-BE49-F238E27FC236}">
                <a16:creationId xmlns:a16="http://schemas.microsoft.com/office/drawing/2014/main" id="{1EF0CCC8-19A0-F655-1CB8-F439204C076A}"/>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411083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F042E-7F03-F72F-CA4B-A7577C102FD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FA66792-E6F5-2D9B-51CA-E82115EBC8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E32CE148-91C2-4AF8-4F82-003EFFA41A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4744DBF-7D22-D38C-2E4E-DE02F85AA31C}"/>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6" name="Fußzeilenplatzhalter 5">
            <a:extLst>
              <a:ext uri="{FF2B5EF4-FFF2-40B4-BE49-F238E27FC236}">
                <a16:creationId xmlns:a16="http://schemas.microsoft.com/office/drawing/2014/main" id="{0A637B97-81F3-3322-75D0-CCDD7DB08191}"/>
              </a:ext>
            </a:extLst>
          </p:cNvPr>
          <p:cNvSpPr>
            <a:spLocks noGrp="1"/>
          </p:cNvSpPr>
          <p:nvPr>
            <p:ph type="ftr" sz="quarter" idx="11"/>
          </p:nvPr>
        </p:nvSpPr>
        <p:spPr/>
        <p:txBody>
          <a:bodyPr/>
          <a:lstStyle/>
          <a:p>
            <a:endParaRPr lang="en-US" dirty="0"/>
          </a:p>
        </p:txBody>
      </p:sp>
      <p:sp>
        <p:nvSpPr>
          <p:cNvPr id="7" name="Foliennummernplatzhalter 6">
            <a:extLst>
              <a:ext uri="{FF2B5EF4-FFF2-40B4-BE49-F238E27FC236}">
                <a16:creationId xmlns:a16="http://schemas.microsoft.com/office/drawing/2014/main" id="{F3ABF595-78D9-83DC-FCA7-6A1D66C0D657}"/>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70264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F92A42-F9A5-0A52-0C6F-E2A39DA7EBC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45BA4A97-7021-2DEF-CC66-F9376BF98B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a:extLst>
              <a:ext uri="{FF2B5EF4-FFF2-40B4-BE49-F238E27FC236}">
                <a16:creationId xmlns:a16="http://schemas.microsoft.com/office/drawing/2014/main" id="{7D3AA6D0-FC40-8D46-6AF1-61E0ABA7A9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886326C-D0C2-7234-3623-E3CF967011DF}"/>
              </a:ext>
            </a:extLst>
          </p:cNvPr>
          <p:cNvSpPr>
            <a:spLocks noGrp="1"/>
          </p:cNvSpPr>
          <p:nvPr>
            <p:ph type="dt" sz="half" idx="10"/>
          </p:nvPr>
        </p:nvSpPr>
        <p:spPr/>
        <p:txBody>
          <a:bodyPr/>
          <a:lstStyle/>
          <a:p>
            <a:fld id="{81B8F32D-D8B6-4B9E-9CBF-DCAC30B7B93D}" type="datetimeFigureOut">
              <a:rPr lang="en-US" smtClean="0"/>
              <a:pPr/>
              <a:t>3/12/2025</a:t>
            </a:fld>
            <a:endParaRPr lang="en-US" dirty="0"/>
          </a:p>
        </p:txBody>
      </p:sp>
      <p:sp>
        <p:nvSpPr>
          <p:cNvPr id="6" name="Fußzeilenplatzhalter 5">
            <a:extLst>
              <a:ext uri="{FF2B5EF4-FFF2-40B4-BE49-F238E27FC236}">
                <a16:creationId xmlns:a16="http://schemas.microsoft.com/office/drawing/2014/main" id="{92E75675-1642-23FE-53B3-40EEF44BD8DF}"/>
              </a:ext>
            </a:extLst>
          </p:cNvPr>
          <p:cNvSpPr>
            <a:spLocks noGrp="1"/>
          </p:cNvSpPr>
          <p:nvPr>
            <p:ph type="ftr" sz="quarter" idx="11"/>
          </p:nvPr>
        </p:nvSpPr>
        <p:spPr/>
        <p:txBody>
          <a:bodyPr/>
          <a:lstStyle/>
          <a:p>
            <a:endParaRPr lang="en-US" dirty="0"/>
          </a:p>
        </p:txBody>
      </p:sp>
      <p:sp>
        <p:nvSpPr>
          <p:cNvPr id="7" name="Foliennummernplatzhalter 6">
            <a:extLst>
              <a:ext uri="{FF2B5EF4-FFF2-40B4-BE49-F238E27FC236}">
                <a16:creationId xmlns:a16="http://schemas.microsoft.com/office/drawing/2014/main" id="{8C08968F-BEF7-EE86-027F-82910D001102}"/>
              </a:ext>
            </a:extLst>
          </p:cNvPr>
          <p:cNvSpPr>
            <a:spLocks noGrp="1"/>
          </p:cNvSpPr>
          <p:nvPr>
            <p:ph type="sldNum" sz="quarter" idx="12"/>
          </p:nvPr>
        </p:nvSpPr>
        <p:spPr/>
        <p:txBody>
          <a:body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2771572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1D36A88-4826-1ABD-39A3-6525D6B9AF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7D196DB7-F160-6DD1-0DAA-6BCA3A5C82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4409621-EA85-2009-030D-11C9503CFA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B8F32D-D8B6-4B9E-9CBF-DCAC30B7B93D}" type="datetimeFigureOut">
              <a:rPr lang="en-US" smtClean="0"/>
              <a:pPr/>
              <a:t>3/12/2025</a:t>
            </a:fld>
            <a:endParaRPr lang="en-US" dirty="0"/>
          </a:p>
        </p:txBody>
      </p:sp>
      <p:sp>
        <p:nvSpPr>
          <p:cNvPr id="5" name="Fußzeilenplatzhalter 4">
            <a:extLst>
              <a:ext uri="{FF2B5EF4-FFF2-40B4-BE49-F238E27FC236}">
                <a16:creationId xmlns:a16="http://schemas.microsoft.com/office/drawing/2014/main" id="{59A8DDB2-268B-624C-E94C-7168A5049C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Foliennummernplatzhalter 5">
            <a:extLst>
              <a:ext uri="{FF2B5EF4-FFF2-40B4-BE49-F238E27FC236}">
                <a16:creationId xmlns:a16="http://schemas.microsoft.com/office/drawing/2014/main" id="{39F458A3-C3CF-DB8F-B77A-96E98DF619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553ECD-7F6D-420D-93CA-D8D15EB427AC}" type="slidenum">
              <a:rPr lang="en-US" smtClean="0"/>
              <a:pPr/>
              <a:t>‹Nr.›</a:t>
            </a:fld>
            <a:endParaRPr lang="en-US" dirty="0"/>
          </a:p>
        </p:txBody>
      </p:sp>
    </p:spTree>
    <p:extLst>
      <p:ext uri="{BB962C8B-B14F-4D97-AF65-F5344CB8AC3E}">
        <p14:creationId xmlns:p14="http://schemas.microsoft.com/office/powerpoint/2010/main" val="3561782663"/>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927303B-C94A-D7ED-84FC-84F686A24B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0C9B530-0188-A2C8-745E-2CBEFE43A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C0D4D80-E424-64C6-04C0-B16D03AC30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195A5D5-8FA5-4A7D-8193-438120EDFA2B}" type="datetime1">
              <a:rPr lang="de-DE" smtClean="0"/>
              <a:t>12.03.2025</a:t>
            </a:fld>
            <a:endParaRPr lang="de-DE"/>
          </a:p>
        </p:txBody>
      </p:sp>
      <p:sp>
        <p:nvSpPr>
          <p:cNvPr id="5" name="Fußzeilenplatzhalter 4">
            <a:extLst>
              <a:ext uri="{FF2B5EF4-FFF2-40B4-BE49-F238E27FC236}">
                <a16:creationId xmlns:a16="http://schemas.microsoft.com/office/drawing/2014/main" id="{4486A282-9225-3199-1865-D640384458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4D764AAE-8872-A602-7DCC-CA7CF3B68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00AFE4-1DDB-4119-878D-BE52311CFAA2}" type="slidenum">
              <a:rPr lang="de-DE" smtClean="0"/>
              <a:t>‹Nr.›</a:t>
            </a:fld>
            <a:endParaRPr lang="de-DE"/>
          </a:p>
        </p:txBody>
      </p:sp>
    </p:spTree>
    <p:extLst>
      <p:ext uri="{BB962C8B-B14F-4D97-AF65-F5344CB8AC3E}">
        <p14:creationId xmlns:p14="http://schemas.microsoft.com/office/powerpoint/2010/main" val="2946217166"/>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a:xfrm>
            <a:off x="1475509" y="786505"/>
            <a:ext cx="9400309" cy="3509962"/>
          </a:xfrm>
        </p:spPr>
        <p:txBody>
          <a:bodyPr>
            <a:noAutofit/>
          </a:bodyPr>
          <a:lstStyle/>
          <a:p>
            <a:pPr>
              <a:lnSpc>
                <a:spcPct val="114000"/>
              </a:lnSpc>
            </a:pPr>
            <a:r>
              <a:rPr lang="de-DE" dirty="0">
                <a:latin typeface="Libre Baskerville" panose="02000000000000000000" pitchFamily="50" charset="0"/>
              </a:rPr>
              <a:t>Der Börneplatz – Gegenwart &amp; </a:t>
            </a:r>
            <a:r>
              <a:rPr lang="de-DE" dirty="0" smtClean="0">
                <a:latin typeface="Libre Baskerville" panose="02000000000000000000" pitchFamily="50" charset="0"/>
              </a:rPr>
              <a:t>Geschichte</a:t>
            </a:r>
            <a:r>
              <a:rPr lang="de-DE" dirty="0">
                <a:latin typeface="Libre Baskerville" panose="02000000000000000000" pitchFamily="50" charset="0"/>
              </a:rPr>
              <a:t/>
            </a:r>
            <a:br>
              <a:rPr lang="de-DE" dirty="0">
                <a:latin typeface="Libre Baskerville" panose="02000000000000000000" pitchFamily="50" charset="0"/>
              </a:rPr>
            </a:br>
            <a:endParaRPr lang="de-DE" sz="2400" dirty="0">
              <a:latin typeface="Libre Baskerville" panose="02000000000000000000" pitchFamily="50" charset="0"/>
              <a:ea typeface="+mn-ea"/>
              <a:cs typeface="+mn-cs"/>
            </a:endParaRPr>
          </a:p>
        </p:txBody>
      </p:sp>
      <p:pic>
        <p:nvPicPr>
          <p:cNvPr id="6" name="Grafik 5">
            <a:extLst>
              <a:ext uri="{FF2B5EF4-FFF2-40B4-BE49-F238E27FC236}">
                <a16:creationId xmlns:a16="http://schemas.microsoft.com/office/drawing/2014/main" id="{7D4574F2-890B-E7B2-948C-E0C3F0F05188}"/>
              </a:ext>
              <a:ext uri="{C183D7F6-B498-43B3-948B-1728B52AA6E4}">
                <adec:decorative xmlns="" xmlns:adec="http://schemas.microsoft.com/office/drawing/2017/decorative" val="1"/>
              </a:ext>
            </a:extLst>
          </p:cNvPr>
          <p:cNvPicPr>
            <a:picLocks noChangeAspect="1" noChangeArrowheads="1"/>
          </p:cNvPicPr>
          <p:nvPr/>
        </p:nvPicPr>
        <p:blipFill>
          <a:blip r:embed="rId2"/>
          <a:srcRect/>
          <a:stretch/>
        </p:blipFill>
        <p:spPr bwMode="auto">
          <a:xfrm>
            <a:off x="1612488" y="5775466"/>
            <a:ext cx="1044706" cy="36830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336A6E17-E52B-6D10-E38E-FF907D64B06B}"/>
              </a:ext>
            </a:extLst>
          </p:cNvPr>
          <p:cNvSpPr txBox="1"/>
          <p:nvPr/>
        </p:nvSpPr>
        <p:spPr>
          <a:xfrm>
            <a:off x="2657194" y="5360894"/>
            <a:ext cx="7311559" cy="1197444"/>
          </a:xfrm>
          <a:prstGeom prst="rect">
            <a:avLst/>
          </a:prstGeom>
          <a:noFill/>
        </p:spPr>
        <p:txBody>
          <a:bodyPr wrap="square" rtlCol="0">
            <a:spAutoFit/>
          </a:bodyPr>
          <a:lstStyle/>
          <a:p>
            <a:pPr marL="0" marR="0" lvl="0" indent="0" algn="l" defTabSz="914400" rtl="0" eaLnBrk="0" fontAlgn="base" latinLnBrk="0" hangingPunct="0">
              <a:lnSpc>
                <a:spcPct val="114000"/>
              </a:lnSpc>
              <a:spcBef>
                <a:spcPct val="0"/>
              </a:spcBef>
              <a:spcAft>
                <a:spcPct val="0"/>
              </a:spcAft>
              <a:buClrTx/>
              <a:buSzTx/>
              <a:buFontTx/>
              <a:buNone/>
              <a:tabLst/>
              <a:defRPr/>
            </a:pPr>
            <a:endParaRPr kumimoji="0" lang="de-DE" altLang="de-DE" sz="900" b="0" i="0" u="none" strike="noStrike" kern="1200" cap="none" spc="0" normalizeH="0" baseline="0" noProof="0" dirty="0">
              <a:ln>
                <a:noFill/>
              </a:ln>
              <a:solidFill>
                <a:prstClr val="black"/>
              </a:solidFill>
              <a:effectLst/>
              <a:uLnTx/>
              <a:uFillTx/>
              <a:latin typeface="Libre Baskerville" panose="02000000000000000000" pitchFamily="50"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4000"/>
              </a:lnSpc>
              <a:spcBef>
                <a:spcPct val="0"/>
              </a:spcBef>
              <a:spcAft>
                <a:spcPct val="0"/>
              </a:spcAft>
              <a:buClrTx/>
              <a:buSzTx/>
              <a:buFontTx/>
              <a:buNone/>
              <a:tabLst/>
              <a:defRPr/>
            </a:pPr>
            <a:endParaRPr kumimoji="0" lang="de-DE" altLang="de-DE" sz="900" b="0" i="0" u="none" strike="noStrike" kern="1200" cap="none" spc="0" normalizeH="0" baseline="0" noProof="0" dirty="0">
              <a:ln>
                <a:noFill/>
              </a:ln>
              <a:solidFill>
                <a:prstClr val="black"/>
              </a:solidFill>
              <a:effectLst/>
              <a:uLnTx/>
              <a:uFillTx/>
              <a:latin typeface="Libre Baskerville" panose="02000000000000000000" pitchFamily="50" charset="0"/>
              <a:ea typeface="Calibri" panose="020F0502020204030204" pitchFamily="34" charset="0"/>
              <a:cs typeface="Times New Roman" panose="02020603050405020304" pitchFamily="18" charset="0"/>
            </a:endParaRPr>
          </a:p>
          <a:p>
            <a:pPr lvl="0" eaLnBrk="0" fontAlgn="base" hangingPunct="0">
              <a:lnSpc>
                <a:spcPct val="114000"/>
              </a:lnSpc>
              <a:spcBef>
                <a:spcPct val="0"/>
              </a:spcBef>
              <a:spcAft>
                <a:spcPct val="0"/>
              </a:spcAft>
            </a:pP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Dieser Präsentation steht, wo nicht anders angegeben, unter der </a:t>
            </a:r>
            <a:r>
              <a:rPr lang="de-DE" altLang="de-DE" sz="900" u="sng"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CC BY-SA 4.0-Lizenz</a:t>
            </a: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 Die Namen der Urheber*innen sollen bei einer Weiterverwendung wie folgt genannt werden: Henning Gutfleisch und Sophie Schmidt, </a:t>
            </a:r>
            <a:r>
              <a:rPr lang="de-DE" altLang="de-DE" sz="900" u="sng"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Jüdisches Museum Frankfurt</a:t>
            </a: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black"/>
              </a:solidFill>
              <a:effectLst/>
              <a:uLnTx/>
              <a:uFillTx/>
              <a:latin typeface="Libre Baskerville" panose="02000000000000000000" pitchFamily="50" charset="0"/>
              <a:ea typeface="+mn-ea"/>
              <a:cs typeface="+mn-cs"/>
            </a:endParaRPr>
          </a:p>
        </p:txBody>
      </p:sp>
      <p:sp>
        <p:nvSpPr>
          <p:cNvPr id="3" name="Foliennummernplatzhalter 2">
            <a:extLst>
              <a:ext uri="{FF2B5EF4-FFF2-40B4-BE49-F238E27FC236}">
                <a16:creationId xmlns:a16="http://schemas.microsoft.com/office/drawing/2014/main" id="{03C0BCA8-4E1B-3C47-04BD-DE8C6F740B4F}"/>
              </a:ext>
            </a:extLst>
          </p:cNvPr>
          <p:cNvSpPr>
            <a:spLocks noGrp="1"/>
          </p:cNvSpPr>
          <p:nvPr>
            <p:ph type="sldNum" sz="quarter" idx="12"/>
          </p:nvPr>
        </p:nvSpPr>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1</a:t>
            </a:fld>
            <a:endParaRPr kumimoji="0" lang="de-DE" sz="1200" b="0" i="0" u="none" strike="noStrike" kern="1200" cap="none" spc="0" normalizeH="0" baseline="0" noProof="0" dirty="0">
              <a:ln>
                <a:noFill/>
              </a:ln>
              <a:solidFill>
                <a:prstClr val="black">
                  <a:tint val="82000"/>
                </a:prstClr>
              </a:solidFill>
              <a:effectLst/>
              <a:uLnTx/>
              <a:uFillTx/>
              <a:latin typeface="Libre Baskerville" panose="02000000000000000000" pitchFamily="50" charset="0"/>
              <a:ea typeface="+mn-ea"/>
              <a:cs typeface="+mn-cs"/>
            </a:endParaRPr>
          </a:p>
        </p:txBody>
      </p:sp>
      <p:sp>
        <p:nvSpPr>
          <p:cNvPr id="8"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475509" y="4351006"/>
            <a:ext cx="9144000" cy="789038"/>
          </a:xfrm>
        </p:spPr>
        <p:txBody>
          <a:bodyPr>
            <a:normAutofit/>
          </a:bodyPr>
          <a:lstStyle/>
          <a:p>
            <a:pPr lvl="0" eaLnBrk="0" fontAlgn="base" hangingPunct="0">
              <a:lnSpc>
                <a:spcPct val="134000"/>
              </a:lnSpc>
              <a:spcBef>
                <a:spcPct val="0"/>
              </a:spcBef>
              <a:spcAft>
                <a:spcPct val="0"/>
              </a:spcAft>
            </a:pPr>
            <a:r>
              <a:rPr lang="de-DE" altLang="de-DE" dirty="0">
                <a:latin typeface="Libre Baskerville" panose="02000000000000000000" pitchFamily="50" charset="0"/>
              </a:rPr>
              <a:t>Modul mit 4 </a:t>
            </a:r>
            <a:r>
              <a:rPr lang="de-DE" altLang="de-DE" dirty="0" smtClean="0">
                <a:latin typeface="Libre Baskerville" panose="02000000000000000000" pitchFamily="50" charset="0"/>
              </a:rPr>
              <a:t>Bausteinen</a:t>
            </a:r>
            <a:endParaRPr lang="de-DE" altLang="de-DE" dirty="0">
              <a:latin typeface="Libre Baskerville" panose="02000000000000000000" pitchFamily="50" charset="0"/>
            </a:endParaRPr>
          </a:p>
        </p:txBody>
      </p:sp>
    </p:spTree>
    <p:extLst>
      <p:ext uri="{BB962C8B-B14F-4D97-AF65-F5344CB8AC3E}">
        <p14:creationId xmlns:p14="http://schemas.microsoft.com/office/powerpoint/2010/main" val="3000017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Handgezeichneter Stadtplan. Um einen zentralen Platz, den Judenmarkt, sind mehrere Gebäude: Israelitisches Hospital, Israel. Schulgebäude, Isr. Schlachthaus. Vom Platz geht eine Straße ab, die Judengasse heißt. Nordöstlich von dem Platz befindet sich ein &quot;vormaliger Begräbnisplatz der Israeliten&quot;."/>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08673" y="475798"/>
            <a:ext cx="5568536" cy="5568536"/>
          </a:xfrm>
          <a:prstGeom prst="rect">
            <a:avLst/>
          </a:prstGeom>
        </p:spPr>
      </p:pic>
      <p:sp>
        <p:nvSpPr>
          <p:cNvPr id="4" name="Textfeld 3">
            <a:extLst>
              <a:ext uri="{FF2B5EF4-FFF2-40B4-BE49-F238E27FC236}">
                <a16:creationId xmlns:a16="http://schemas.microsoft.com/office/drawing/2014/main" id="{BD777A4A-8279-A486-B497-5162C8E8567F}"/>
              </a:ext>
            </a:extLst>
          </p:cNvPr>
          <p:cNvSpPr txBox="1"/>
          <p:nvPr/>
        </p:nvSpPr>
        <p:spPr>
          <a:xfrm>
            <a:off x="8677208" y="6302177"/>
            <a:ext cx="1980281"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10</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838200" y="365125"/>
            <a:ext cx="10515600" cy="1325563"/>
          </a:xfrm>
        </p:spPr>
        <p:txBody>
          <a:bodyPr/>
          <a:lstStyle/>
          <a:p>
            <a:r>
              <a:rPr lang="de-DE" dirty="0" smtClean="0">
                <a:latin typeface="Libre Baskerville" panose="02000000000000000000" pitchFamily="50" charset="0"/>
              </a:rPr>
              <a:t>Karte 1</a:t>
            </a:r>
            <a:endParaRPr lang="de-DE" dirty="0">
              <a:latin typeface="Libre Baskerville" panose="02000000000000000000" pitchFamily="50" charset="0"/>
            </a:endParaRPr>
          </a:p>
        </p:txBody>
      </p:sp>
    </p:spTree>
    <p:extLst>
      <p:ext uri="{BB962C8B-B14F-4D97-AF65-F5344CB8AC3E}">
        <p14:creationId xmlns:p14="http://schemas.microsoft.com/office/powerpoint/2010/main" val="12251925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Handgezeichneter Stadtplan. Erkennbar ist ein &quot;ehemaliger israelit. Begräbnisplatz&quot;, der nordöstlich eines Platzes namens Börneplatz liegt. Über diesen führt eine Straßenbahn. Nahe des Platzes ist eine Israel. Realschule."/>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52364" y="342370"/>
            <a:ext cx="5887272" cy="6154009"/>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466481" y="6157797"/>
            <a:ext cx="2144822"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11</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838200" y="365125"/>
            <a:ext cx="10515600" cy="1325563"/>
          </a:xfrm>
        </p:spPr>
        <p:txBody>
          <a:bodyPr/>
          <a:lstStyle/>
          <a:p>
            <a:r>
              <a:rPr lang="de-DE" dirty="0" smtClean="0">
                <a:latin typeface="Libre Baskerville" panose="02000000000000000000" pitchFamily="50" charset="0"/>
              </a:rPr>
              <a:t>Karte 2</a:t>
            </a:r>
            <a:endParaRPr lang="de-DE" dirty="0">
              <a:latin typeface="Libre Baskerville" panose="02000000000000000000" pitchFamily="50" charset="0"/>
            </a:endParaRPr>
          </a:p>
        </p:txBody>
      </p:sp>
    </p:spTree>
    <p:extLst>
      <p:ext uri="{BB962C8B-B14F-4D97-AF65-F5344CB8AC3E}">
        <p14:creationId xmlns:p14="http://schemas.microsoft.com/office/powerpoint/2010/main" val="35806234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BD777A4A-8279-A486-B497-5162C8E8567F}"/>
              </a:ext>
            </a:extLst>
          </p:cNvPr>
          <p:cNvSpPr txBox="1"/>
          <p:nvPr/>
        </p:nvSpPr>
        <p:spPr>
          <a:xfrm>
            <a:off x="9693491" y="6171800"/>
            <a:ext cx="2122763"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pic>
        <p:nvPicPr>
          <p:cNvPr id="2" name="Grafik 1" descr="Stadtplan. Zentral zu sehen sind ein &quot;ehem. Israelitischer Begräbnisplatz&quot; nordöstlich des Dominikanerplatz. Nahe des Platzes ist eine Schule namens Friedrich-Stoltze-Schul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80084" y="116571"/>
            <a:ext cx="6427086" cy="6424423"/>
          </a:xfrm>
          <a:prstGeom prst="rect">
            <a:avLst/>
          </a:prstGeom>
        </p:spPr>
      </p:pic>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12</a:t>
            </a:fld>
            <a:endParaRPr lang="de-DE" dirty="0">
              <a:solidFill>
                <a:prstClr val="black">
                  <a:tint val="82000"/>
                </a:prstClr>
              </a:solidFill>
              <a:latin typeface="Libre Baskerville" panose="02000000000000000000" pitchFamily="50" charset="0"/>
            </a:endParaRPr>
          </a:p>
        </p:txBody>
      </p:sp>
      <p:sp>
        <p:nvSpPr>
          <p:cNvPr id="5" name="Titel 1">
            <a:extLst>
              <a:ext uri="{FF2B5EF4-FFF2-40B4-BE49-F238E27FC236}">
                <a16:creationId xmlns:a16="http://schemas.microsoft.com/office/drawing/2014/main" id="{47B03819-10CD-680A-87B5-05D532397054}"/>
              </a:ext>
            </a:extLst>
          </p:cNvPr>
          <p:cNvSpPr>
            <a:spLocks noGrp="1"/>
          </p:cNvSpPr>
          <p:nvPr>
            <p:ph type="title"/>
          </p:nvPr>
        </p:nvSpPr>
        <p:spPr>
          <a:xfrm>
            <a:off x="838200" y="365125"/>
            <a:ext cx="10515600" cy="1325563"/>
          </a:xfrm>
        </p:spPr>
        <p:txBody>
          <a:bodyPr/>
          <a:lstStyle/>
          <a:p>
            <a:r>
              <a:rPr lang="de-DE" dirty="0" smtClean="0">
                <a:latin typeface="Libre Baskerville" panose="02000000000000000000" pitchFamily="50" charset="0"/>
              </a:rPr>
              <a:t>Karte 3</a:t>
            </a:r>
            <a:endParaRPr lang="de-DE" dirty="0">
              <a:latin typeface="Libre Baskerville" panose="02000000000000000000" pitchFamily="50" charset="0"/>
            </a:endParaRPr>
          </a:p>
        </p:txBody>
      </p:sp>
    </p:spTree>
    <p:extLst>
      <p:ext uri="{BB962C8B-B14F-4D97-AF65-F5344CB8AC3E}">
        <p14:creationId xmlns:p14="http://schemas.microsoft.com/office/powerpoint/2010/main" val="2282481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tadtplan. Neben dem Jüdischen Friedhof Battonstraße befindet sich ein großes Gebäude der Stadtverwaltung, das auch das Museum Judengasse beherbergt. Nur südlich des Friedhofs befindet sich ein kleiner Platz mit Gedenkstätte, der Börneplatz."/>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32607" y="0"/>
            <a:ext cx="6926786" cy="6858000"/>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957368" y="6167423"/>
            <a:ext cx="2142665"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13</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367145" y="413616"/>
            <a:ext cx="10515600" cy="1325563"/>
          </a:xfrm>
        </p:spPr>
        <p:txBody>
          <a:bodyPr/>
          <a:lstStyle/>
          <a:p>
            <a:r>
              <a:rPr lang="de-DE" dirty="0" smtClean="0">
                <a:latin typeface="Libre Baskerville" panose="02000000000000000000" pitchFamily="50" charset="0"/>
              </a:rPr>
              <a:t>Karte </a:t>
            </a:r>
            <a:r>
              <a:rPr lang="de-DE" dirty="0">
                <a:latin typeface="Libre Baskerville" panose="02000000000000000000" pitchFamily="50" charset="0"/>
              </a:rPr>
              <a:t>4</a:t>
            </a:r>
          </a:p>
        </p:txBody>
      </p:sp>
    </p:spTree>
    <p:extLst>
      <p:ext uri="{BB962C8B-B14F-4D97-AF65-F5344CB8AC3E}">
        <p14:creationId xmlns:p14="http://schemas.microsoft.com/office/powerpoint/2010/main" val="3442466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einer Häuserreihe. Die Häuser sind schmal und haben jeweils drei Obergeschosse. In der Häuserreihe steht auch ein Sakralbau mit zwei Türmen."/>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000737" y="1008185"/>
            <a:ext cx="7368029" cy="5450017"/>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639736" y="6211981"/>
            <a:ext cx="2034630"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14</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616527" y="0"/>
            <a:ext cx="10515600" cy="1325563"/>
          </a:xfrm>
        </p:spPr>
        <p:txBody>
          <a:bodyPr/>
          <a:lstStyle/>
          <a:p>
            <a:r>
              <a:rPr lang="de-DE" dirty="0" smtClean="0">
                <a:latin typeface="Libre Baskerville" panose="02000000000000000000" pitchFamily="50" charset="0"/>
              </a:rPr>
              <a:t>Foto 1</a:t>
            </a:r>
            <a:endParaRPr lang="de-DE" dirty="0">
              <a:latin typeface="Libre Baskerville" panose="02000000000000000000" pitchFamily="50" charset="0"/>
            </a:endParaRPr>
          </a:p>
        </p:txBody>
      </p:sp>
    </p:spTree>
    <p:extLst>
      <p:ext uri="{BB962C8B-B14F-4D97-AF65-F5344CB8AC3E}">
        <p14:creationId xmlns:p14="http://schemas.microsoft.com/office/powerpoint/2010/main" val="88369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Schwarz-Weiß-Fotografie: Auf einem offenen Markt auf einem Platz sind viele Menschen versammelt. Im Hintergrund ragt die Kuppel eines Gebäudes hervo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69022" y="937648"/>
            <a:ext cx="7596985" cy="4976885"/>
          </a:xfrm>
          <a:prstGeom prst="rect">
            <a:avLst/>
          </a:prstGeom>
        </p:spPr>
      </p:pic>
      <p:sp>
        <p:nvSpPr>
          <p:cNvPr id="4" name="Textfeld 3">
            <a:extLst>
              <a:ext uri="{FF2B5EF4-FFF2-40B4-BE49-F238E27FC236}">
                <a16:creationId xmlns:a16="http://schemas.microsoft.com/office/drawing/2014/main" id="{BD777A4A-8279-A486-B497-5162C8E8567F}"/>
              </a:ext>
            </a:extLst>
          </p:cNvPr>
          <p:cNvSpPr txBox="1"/>
          <p:nvPr/>
        </p:nvSpPr>
        <p:spPr>
          <a:xfrm>
            <a:off x="10034370" y="5668312"/>
            <a:ext cx="2157629"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15</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10836" y="53958"/>
            <a:ext cx="10515600" cy="1325563"/>
          </a:xfrm>
        </p:spPr>
        <p:txBody>
          <a:bodyPr/>
          <a:lstStyle/>
          <a:p>
            <a:r>
              <a:rPr lang="de-DE" dirty="0" smtClean="0">
                <a:latin typeface="Libre Baskerville" panose="02000000000000000000" pitchFamily="50" charset="0"/>
              </a:rPr>
              <a:t>Foto 2</a:t>
            </a:r>
            <a:endParaRPr lang="de-DE" dirty="0">
              <a:latin typeface="Libre Baskerville" panose="02000000000000000000" pitchFamily="50" charset="0"/>
            </a:endParaRPr>
          </a:p>
        </p:txBody>
      </p:sp>
    </p:spTree>
    <p:extLst>
      <p:ext uri="{BB962C8B-B14F-4D97-AF65-F5344CB8AC3E}">
        <p14:creationId xmlns:p14="http://schemas.microsoft.com/office/powerpoint/2010/main" val="42201236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An einem Platz steht ein Gebäude aus Stein mit hohen Rundbogenfenstern. An der Ecke hat das Gebäude einen runden Turm, der mit einer Kuppel gekrönt ist."/>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0573" y="1059873"/>
            <a:ext cx="7351240" cy="5479039"/>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9141813" y="6297751"/>
            <a:ext cx="2335484"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16</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33432" y="91198"/>
            <a:ext cx="10515600" cy="1325563"/>
          </a:xfrm>
        </p:spPr>
        <p:txBody>
          <a:bodyPr/>
          <a:lstStyle/>
          <a:p>
            <a:r>
              <a:rPr lang="de-DE" dirty="0" smtClean="0">
                <a:latin typeface="Libre Baskerville" panose="02000000000000000000" pitchFamily="50" charset="0"/>
              </a:rPr>
              <a:t>Foto 3</a:t>
            </a:r>
            <a:endParaRPr lang="de-DE" dirty="0">
              <a:latin typeface="Libre Baskerville" panose="02000000000000000000" pitchFamily="50" charset="0"/>
            </a:endParaRPr>
          </a:p>
        </p:txBody>
      </p:sp>
    </p:spTree>
    <p:extLst>
      <p:ext uri="{BB962C8B-B14F-4D97-AF65-F5344CB8AC3E}">
        <p14:creationId xmlns:p14="http://schemas.microsoft.com/office/powerpoint/2010/main" val="27491184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An einem Platz steht ein Gebäude aus Stein mit hohen Rundbogenfenstern. An der Ecke hat das Gebäude einen runden Turm, der mit einer Kuppel gekrönt ist. Das Gebäude steht in Flammen, eine Menschenmenge hat sich versammelt und betrachtet das brennende Gebäud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9093" y="969818"/>
            <a:ext cx="7880365" cy="5618853"/>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9946122" y="6342450"/>
            <a:ext cx="2067201"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17</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83127" y="60325"/>
            <a:ext cx="10515600" cy="1325563"/>
          </a:xfrm>
        </p:spPr>
        <p:txBody>
          <a:bodyPr/>
          <a:lstStyle/>
          <a:p>
            <a:r>
              <a:rPr lang="de-DE" dirty="0" smtClean="0">
                <a:latin typeface="Libre Baskerville" panose="02000000000000000000" pitchFamily="50" charset="0"/>
              </a:rPr>
              <a:t>Foto 4</a:t>
            </a:r>
            <a:endParaRPr lang="de-DE" dirty="0">
              <a:latin typeface="Libre Baskerville" panose="02000000000000000000" pitchFamily="50" charset="0"/>
            </a:endParaRPr>
          </a:p>
        </p:txBody>
      </p:sp>
    </p:spTree>
    <p:extLst>
      <p:ext uri="{BB962C8B-B14F-4D97-AF65-F5344CB8AC3E}">
        <p14:creationId xmlns:p14="http://schemas.microsoft.com/office/powerpoint/2010/main" val="18229295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Schwarz-Weiß-Fotografie: Ein Platz, auf dem sich eine Tankstelle und ein Parkplatz befinden. Eine Straßenbahn führt über den Platz."/>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51980" y="637308"/>
            <a:ext cx="7076522" cy="5763705"/>
          </a:xfrm>
          <a:prstGeom prst="rect">
            <a:avLst/>
          </a:prstGeom>
        </p:spPr>
      </p:pic>
      <p:sp>
        <p:nvSpPr>
          <p:cNvPr id="4" name="Textfeld 3">
            <a:extLst>
              <a:ext uri="{FF2B5EF4-FFF2-40B4-BE49-F238E27FC236}">
                <a16:creationId xmlns:a16="http://schemas.microsoft.com/office/drawing/2014/main" id="{BD777A4A-8279-A486-B497-5162C8E8567F}"/>
              </a:ext>
            </a:extLst>
          </p:cNvPr>
          <p:cNvSpPr txBox="1"/>
          <p:nvPr/>
        </p:nvSpPr>
        <p:spPr>
          <a:xfrm>
            <a:off x="9548054" y="6200959"/>
            <a:ext cx="2047484"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18</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45472" y="92987"/>
            <a:ext cx="10515600" cy="1325563"/>
          </a:xfrm>
        </p:spPr>
        <p:txBody>
          <a:bodyPr/>
          <a:lstStyle/>
          <a:p>
            <a:r>
              <a:rPr lang="de-DE" dirty="0" smtClean="0">
                <a:latin typeface="Libre Baskerville" panose="02000000000000000000" pitchFamily="50" charset="0"/>
              </a:rPr>
              <a:t>Foto 5</a:t>
            </a:r>
            <a:endParaRPr lang="de-DE" dirty="0">
              <a:latin typeface="Libre Baskerville" panose="02000000000000000000" pitchFamily="50" charset="0"/>
            </a:endParaRPr>
          </a:p>
        </p:txBody>
      </p:sp>
    </p:spTree>
    <p:extLst>
      <p:ext uri="{BB962C8B-B14F-4D97-AF65-F5344CB8AC3E}">
        <p14:creationId xmlns:p14="http://schemas.microsoft.com/office/powerpoint/2010/main" val="12843048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Schwarz-Weiß-Fotografie: Eine große Baustelle mit Baukran. Im Vordergrund sind einige Fundamente aus Stein auf der Baustelle zu erkenne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20286" y="345967"/>
            <a:ext cx="7809700" cy="6101328"/>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10029985" y="5984543"/>
            <a:ext cx="1951807" cy="246221"/>
          </a:xfrm>
          <a:prstGeom prst="rect">
            <a:avLst/>
          </a:prstGeom>
          <a:noFill/>
        </p:spPr>
        <p:txBody>
          <a:bodyPr wrap="square" rtlCol="0">
            <a:spAutoFit/>
          </a:bodyPr>
          <a:lstStyle/>
          <a:p>
            <a:r>
              <a:rPr lang="de-DE" sz="1000" dirty="0">
                <a:latin typeface="Libre Baskerville" panose="02000000000000000000" pitchFamily="50" charset="0"/>
              </a:rPr>
              <a:t>Lizenzangaben auf Folie 27</a:t>
            </a:r>
          </a:p>
        </p:txBody>
      </p:sp>
      <p:sp>
        <p:nvSpPr>
          <p:cNvPr id="6"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19</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17763" y="71787"/>
            <a:ext cx="10515600" cy="1325563"/>
          </a:xfrm>
        </p:spPr>
        <p:txBody>
          <a:bodyPr/>
          <a:lstStyle/>
          <a:p>
            <a:r>
              <a:rPr lang="de-DE" dirty="0" smtClean="0">
                <a:latin typeface="Libre Baskerville" panose="02000000000000000000" pitchFamily="50" charset="0"/>
              </a:rPr>
              <a:t>Foto 6</a:t>
            </a:r>
            <a:endParaRPr lang="de-DE" dirty="0">
              <a:latin typeface="Libre Baskerville" panose="02000000000000000000" pitchFamily="50" charset="0"/>
            </a:endParaRPr>
          </a:p>
        </p:txBody>
      </p:sp>
    </p:spTree>
    <p:extLst>
      <p:ext uri="{BB962C8B-B14F-4D97-AF65-F5344CB8AC3E}">
        <p14:creationId xmlns:p14="http://schemas.microsoft.com/office/powerpoint/2010/main" val="20253192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3D4775F3-132B-4343-8B98-9A9D387AFA24}"/>
              </a:ext>
            </a:extLst>
          </p:cNvPr>
          <p:cNvSpPr txBox="1"/>
          <p:nvPr/>
        </p:nvSpPr>
        <p:spPr>
          <a:xfrm>
            <a:off x="8024648" y="991493"/>
            <a:ext cx="3752193" cy="461665"/>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11" name="Grafik 10" descr="Foto des Gedenkfries an der Friedhofsmauer des Jüdischen Friedhofs am Börneplatz. Am Gebäude rechts ist das Logo vom Museum Judengasse angebracht."/>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80226" y="991493"/>
            <a:ext cx="6500015" cy="4875013"/>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8291511" y="6202268"/>
            <a:ext cx="2192558" cy="246221"/>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4410323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6" descr="Schwarz-Weiß-Fotografie: Eine Gruppe Menschen mit Bannern posiert für die Kamera. Auf den Bannern steht unter anderem „Diskutieren statt Betonieren“, „Macht Geschichte nicht zunichte“ und „Keine Zukunft ohne Vergangenheit“.">
            <a:extLst>
              <a:ext uri="{FF2B5EF4-FFF2-40B4-BE49-F238E27FC236}">
                <a16:creationId xmlns:a16="http://schemas.microsoft.com/office/drawing/2014/main" id="{396D68CD-866D-A6F1-7C8F-79D6564F565F}"/>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07868" y="1151856"/>
            <a:ext cx="5695002" cy="4351338"/>
          </a:xfrm>
        </p:spPr>
      </p:pic>
      <p:sp>
        <p:nvSpPr>
          <p:cNvPr id="6" name="Textfeld 5">
            <a:extLst>
              <a:ext uri="{FF2B5EF4-FFF2-40B4-BE49-F238E27FC236}">
                <a16:creationId xmlns:a16="http://schemas.microsoft.com/office/drawing/2014/main" id="{BD777A4A-8279-A486-B497-5162C8E8567F}"/>
              </a:ext>
            </a:extLst>
          </p:cNvPr>
          <p:cNvSpPr txBox="1"/>
          <p:nvPr/>
        </p:nvSpPr>
        <p:spPr>
          <a:xfrm>
            <a:off x="9437605" y="6042295"/>
            <a:ext cx="2126402" cy="246221"/>
          </a:xfrm>
          <a:prstGeom prst="rect">
            <a:avLst/>
          </a:prstGeom>
          <a:noFill/>
        </p:spPr>
        <p:txBody>
          <a:bodyPr wrap="square" rtlCol="0">
            <a:spAutoFit/>
          </a:bodyPr>
          <a:lstStyle/>
          <a:p>
            <a:r>
              <a:rPr lang="de-DE" sz="1000" dirty="0">
                <a:latin typeface="Aptos Display" panose="020B0004020202020204" pitchFamily="34" charset="0"/>
              </a:rPr>
              <a:t>Lizenzangaben auf Folie 27</a:t>
            </a: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20</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131618" y="157307"/>
            <a:ext cx="10515600" cy="1325563"/>
          </a:xfrm>
        </p:spPr>
        <p:txBody>
          <a:bodyPr/>
          <a:lstStyle/>
          <a:p>
            <a:r>
              <a:rPr lang="de-DE" dirty="0" smtClean="0">
                <a:latin typeface="Libre Baskerville" panose="02000000000000000000" pitchFamily="50" charset="0"/>
              </a:rPr>
              <a:t>Foto 7</a:t>
            </a:r>
            <a:endParaRPr lang="de-DE" dirty="0">
              <a:latin typeface="Libre Baskerville" panose="02000000000000000000" pitchFamily="50" charset="0"/>
            </a:endParaRPr>
          </a:p>
        </p:txBody>
      </p:sp>
    </p:spTree>
    <p:extLst>
      <p:ext uri="{BB962C8B-B14F-4D97-AF65-F5344CB8AC3E}">
        <p14:creationId xmlns:p14="http://schemas.microsoft.com/office/powerpoint/2010/main" val="5798100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descr="Farbfotografie: Ein großes Gebäude mit Backsteinfassade und geschwungenem Dach. Auf einem Schild am Gebäude steht &quot;Museum Judengasse&quot;."/>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306547" y="643179"/>
            <a:ext cx="8868273" cy="4766617"/>
          </a:xfrm>
        </p:spPr>
      </p:pic>
      <p:sp>
        <p:nvSpPr>
          <p:cNvPr id="6" name="Textfeld 5">
            <a:extLst>
              <a:ext uri="{FF2B5EF4-FFF2-40B4-BE49-F238E27FC236}">
                <a16:creationId xmlns:a16="http://schemas.microsoft.com/office/drawing/2014/main" id="{BD777A4A-8279-A486-B497-5162C8E8567F}"/>
              </a:ext>
            </a:extLst>
          </p:cNvPr>
          <p:cNvSpPr txBox="1"/>
          <p:nvPr/>
        </p:nvSpPr>
        <p:spPr>
          <a:xfrm>
            <a:off x="9817388" y="6039041"/>
            <a:ext cx="1825446" cy="246221"/>
          </a:xfrm>
          <a:prstGeom prst="rect">
            <a:avLst/>
          </a:prstGeom>
          <a:noFill/>
        </p:spPr>
        <p:txBody>
          <a:bodyPr wrap="square" rtlCol="0">
            <a:spAutoFit/>
          </a:bodyPr>
          <a:lstStyle/>
          <a:p>
            <a:r>
              <a:rPr lang="de-DE" sz="1000" dirty="0">
                <a:latin typeface="Aptos Display" panose="020B0004020202020204" pitchFamily="34" charset="0"/>
              </a:rPr>
              <a:t>Lizenzangaben auf Folie 27</a:t>
            </a:r>
          </a:p>
        </p:txBody>
      </p:sp>
      <p:sp>
        <p:nvSpPr>
          <p:cNvPr id="5"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21</a:t>
            </a:fld>
            <a:endParaRPr lang="de-DE" dirty="0">
              <a:solidFill>
                <a:prstClr val="black">
                  <a:tint val="82000"/>
                </a:prstClr>
              </a:solidFill>
              <a:latin typeface="Libre Baskerville" panose="02000000000000000000" pitchFamily="50" charset="0"/>
            </a:endParaRPr>
          </a:p>
        </p:txBody>
      </p:sp>
      <p:sp>
        <p:nvSpPr>
          <p:cNvPr id="7" name="Titel 1">
            <a:extLst>
              <a:ext uri="{FF2B5EF4-FFF2-40B4-BE49-F238E27FC236}">
                <a16:creationId xmlns:a16="http://schemas.microsoft.com/office/drawing/2014/main" id="{47B03819-10CD-680A-87B5-05D532397054}"/>
              </a:ext>
            </a:extLst>
          </p:cNvPr>
          <p:cNvSpPr>
            <a:spLocks noGrp="1"/>
          </p:cNvSpPr>
          <p:nvPr>
            <p:ph type="title"/>
          </p:nvPr>
        </p:nvSpPr>
        <p:spPr>
          <a:xfrm>
            <a:off x="90054" y="129598"/>
            <a:ext cx="10515600" cy="1325563"/>
          </a:xfrm>
        </p:spPr>
        <p:txBody>
          <a:bodyPr/>
          <a:lstStyle/>
          <a:p>
            <a:r>
              <a:rPr lang="de-DE" dirty="0" smtClean="0">
                <a:latin typeface="Libre Baskerville" panose="02000000000000000000" pitchFamily="50" charset="0"/>
              </a:rPr>
              <a:t>Foto 8</a:t>
            </a:r>
            <a:endParaRPr lang="de-DE" dirty="0">
              <a:latin typeface="Libre Baskerville" panose="02000000000000000000" pitchFamily="50" charset="0"/>
            </a:endParaRPr>
          </a:p>
        </p:txBody>
      </p:sp>
    </p:spTree>
    <p:extLst>
      <p:ext uri="{BB962C8B-B14F-4D97-AF65-F5344CB8AC3E}">
        <p14:creationId xmlns:p14="http://schemas.microsoft.com/office/powerpoint/2010/main" val="21963017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r>
              <a:rPr lang="de-DE" b="1" dirty="0">
                <a:latin typeface="Libre Baskerville" panose="02000000000000000000" pitchFamily="50" charset="0"/>
              </a:rPr>
              <a:t>Wie umgehen mit dem Platz heute?</a:t>
            </a: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34000"/>
              </a:lnSpc>
              <a:spcBef>
                <a:spcPct val="0"/>
              </a:spcBef>
              <a:spcAft>
                <a:spcPct val="0"/>
              </a:spcAft>
            </a:pPr>
            <a:endParaRPr lang="de-DE" altLang="de-DE" dirty="0">
              <a:latin typeface="Libre Baskerville" panose="02000000000000000000" pitchFamily="50" charset="0"/>
            </a:endParaRPr>
          </a:p>
          <a:p>
            <a:pPr lvl="0" eaLnBrk="0" fontAlgn="base" hangingPunct="0">
              <a:lnSpc>
                <a:spcPct val="134000"/>
              </a:lnSpc>
              <a:spcBef>
                <a:spcPct val="0"/>
              </a:spcBef>
              <a:spcAft>
                <a:spcPct val="0"/>
              </a:spcAft>
            </a:pPr>
            <a:r>
              <a:rPr lang="de-DE" altLang="de-DE" dirty="0">
                <a:latin typeface="Libre Baskerville" panose="02000000000000000000" pitchFamily="50" charset="0"/>
              </a:rPr>
              <a:t>Baustein </a:t>
            </a:r>
            <a:r>
              <a:rPr lang="de-DE" altLang="de-DE" dirty="0" smtClean="0">
                <a:latin typeface="Libre Baskerville" panose="02000000000000000000" pitchFamily="50" charset="0"/>
              </a:rPr>
              <a:t>4</a:t>
            </a:r>
            <a:endParaRPr lang="de-DE" altLang="de-DE" dirty="0">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22</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713810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08892" y="1083802"/>
            <a:ext cx="9910313" cy="2794616"/>
          </a:xfrm>
        </p:spPr>
        <p:txBody>
          <a:bodyPr>
            <a:noAutofit/>
          </a:bodyPr>
          <a:lstStyle/>
          <a:p>
            <a:pPr marL="0" indent="0">
              <a:lnSpc>
                <a:spcPct val="114000"/>
              </a:lnSpc>
              <a:buNone/>
            </a:pPr>
            <a:r>
              <a:rPr lang="de-DE" sz="3200" dirty="0">
                <a:latin typeface="Libre Baskerville" panose="02000000000000000000" pitchFamily="50" charset="0"/>
              </a:rPr>
              <a:t>Einstieg: </a:t>
            </a:r>
          </a:p>
          <a:p>
            <a:pPr marL="0" indent="0">
              <a:lnSpc>
                <a:spcPct val="114000"/>
              </a:lnSpc>
              <a:buNone/>
            </a:pPr>
            <a:r>
              <a:rPr lang="de-DE" sz="2400" dirty="0">
                <a:latin typeface="Libre Baskerville" panose="02000000000000000000" pitchFamily="50" charset="0"/>
              </a:rPr>
              <a:t>Ruft anhand der Fotos in Erinnerung, an was am Börneplatz erinnert und gedacht wird und wie der Platz auf euch gewirkt hat. </a:t>
            </a:r>
          </a:p>
          <a:p>
            <a:pPr marL="0" indent="0">
              <a:lnSpc>
                <a:spcPct val="114000"/>
              </a:lnSpc>
              <a:buNone/>
            </a:pPr>
            <a:endParaRPr lang="de-DE" sz="2400" dirty="0">
              <a:latin typeface="Libre Baskerville" panose="02000000000000000000" pitchFamily="50" charset="0"/>
            </a:endParaRPr>
          </a:p>
          <a:p>
            <a:pPr marL="0" indent="0">
              <a:lnSpc>
                <a:spcPct val="114000"/>
              </a:lnSpc>
              <a:buNone/>
            </a:pPr>
            <a:endParaRPr lang="de-DE" sz="2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23</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3604438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670560" y="1028700"/>
            <a:ext cx="10515600" cy="2926080"/>
          </a:xfrm>
        </p:spPr>
        <p:txBody>
          <a:bodyPr>
            <a:noAutofit/>
          </a:bodyPr>
          <a:lstStyle/>
          <a:p>
            <a:pPr marL="0" indent="0">
              <a:buNone/>
            </a:pPr>
            <a:r>
              <a:rPr lang="de-DE" sz="3200" dirty="0">
                <a:latin typeface="Libre Baskerville" panose="02000000000000000000" pitchFamily="50" charset="0"/>
              </a:rPr>
              <a:t>Gruppenarbeit: </a:t>
            </a:r>
          </a:p>
          <a:p>
            <a:pPr>
              <a:lnSpc>
                <a:spcPct val="114000"/>
              </a:lnSpc>
            </a:pPr>
            <a:r>
              <a:rPr lang="de-DE" sz="2400" dirty="0">
                <a:latin typeface="Libre Baskerville" panose="02000000000000000000" pitchFamily="50" charset="0"/>
              </a:rPr>
              <a:t>Findet ihr es angemessen, wie an die ehemalige Judengasse und die Schoa dort gedacht wird? Wenn ja, warum? Wenn nein, wie könnte der Platz umgestaltet / anders genutzt werden, um sich mit der dort erinnerten Geschichte auseinanderzusetzen, zu erinnern bzw. zu gedenken?</a:t>
            </a:r>
          </a:p>
          <a:p>
            <a:pPr>
              <a:lnSpc>
                <a:spcPct val="114000"/>
              </a:lnSpc>
            </a:pPr>
            <a:r>
              <a:rPr lang="de-DE" sz="2400" dirty="0">
                <a:latin typeface="Libre Baskerville" panose="02000000000000000000" pitchFamily="50" charset="0"/>
              </a:rPr>
              <a:t>Haltet eure Vorschläge auf Metaplankarten fest und präsentiert sie im Anschluss im Plenum.</a:t>
            </a:r>
          </a:p>
          <a:p>
            <a:endParaRPr lang="de-DE" sz="2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24</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3245508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838200" y="433282"/>
            <a:ext cx="10515600" cy="6180878"/>
          </a:xfrm>
        </p:spPr>
        <p:txBody>
          <a:bodyPr>
            <a:noAutofit/>
          </a:bodyPr>
          <a:lstStyle/>
          <a:p>
            <a:pPr marL="0" indent="0">
              <a:buNone/>
            </a:pPr>
            <a:r>
              <a:rPr lang="de-DE" sz="3200" dirty="0">
                <a:latin typeface="Libre Baskerville" panose="02000000000000000000" pitchFamily="50" charset="0"/>
              </a:rPr>
              <a:t>Weitere Impulse für die Auswertung:</a:t>
            </a:r>
          </a:p>
          <a:p>
            <a:pPr marL="0" indent="0">
              <a:buNone/>
            </a:pPr>
            <a:endParaRPr lang="de-DE" sz="1800" dirty="0">
              <a:latin typeface="Libre Baskerville" panose="02000000000000000000" pitchFamily="50" charset="0"/>
            </a:endParaRPr>
          </a:p>
          <a:p>
            <a:r>
              <a:rPr lang="de-DE" sz="1800" dirty="0">
                <a:latin typeface="Libre Baskerville" panose="02000000000000000000" pitchFamily="50" charset="0"/>
              </a:rPr>
              <a:t>Welchen Zweck hat das Gedenken für heute überhaupt? </a:t>
            </a:r>
          </a:p>
          <a:p>
            <a:r>
              <a:rPr lang="de-DE" sz="1800" dirty="0">
                <a:latin typeface="Libre Baskerville" panose="02000000000000000000" pitchFamily="50" charset="0"/>
              </a:rPr>
              <a:t>Nehmt Stellung zur Position der Jüdischen Gemeinde:</a:t>
            </a:r>
          </a:p>
          <a:p>
            <a:pPr marL="0" indent="0" algn="just">
              <a:lnSpc>
                <a:spcPct val="114000"/>
              </a:lnSpc>
              <a:buNone/>
            </a:pPr>
            <a:r>
              <a:rPr lang="de-DE" sz="1800" dirty="0" smtClean="0">
                <a:latin typeface="Libre Baskerville" panose="02000000000000000000" pitchFamily="50" charset="0"/>
              </a:rPr>
              <a:t>	„Diese </a:t>
            </a:r>
            <a:r>
              <a:rPr lang="de-DE" sz="1800" dirty="0">
                <a:latin typeface="Libre Baskerville" panose="02000000000000000000" pitchFamily="50" charset="0"/>
              </a:rPr>
              <a:t>Gedenkstätte [spielt] für die Stadtgesellschaft aber auch für die Jüdische </a:t>
            </a:r>
            <a:r>
              <a:rPr lang="de-DE" sz="1800" dirty="0" smtClean="0">
                <a:latin typeface="Libre Baskerville" panose="02000000000000000000" pitchFamily="50" charset="0"/>
              </a:rPr>
              <a:t>	Gemeinde </a:t>
            </a:r>
            <a:r>
              <a:rPr lang="de-DE" sz="1800" dirty="0">
                <a:latin typeface="Libre Baskerville" panose="02000000000000000000" pitchFamily="50" charset="0"/>
              </a:rPr>
              <a:t>eine sehr untergeordnete Rolle. Das, was hier passiert, ist im Grunde </a:t>
            </a:r>
            <a:r>
              <a:rPr lang="de-DE" sz="1800" dirty="0" smtClean="0">
                <a:latin typeface="Libre Baskerville" panose="02000000000000000000" pitchFamily="50" charset="0"/>
              </a:rPr>
              <a:t>	genommen </a:t>
            </a:r>
            <a:r>
              <a:rPr lang="de-DE" sz="1800" dirty="0">
                <a:latin typeface="Libre Baskerville" panose="02000000000000000000" pitchFamily="50" charset="0"/>
              </a:rPr>
              <a:t>im Bewusstsein nicht vorhanden und wir als Jüdische Gemeinde </a:t>
            </a:r>
            <a:r>
              <a:rPr lang="de-DE" sz="1800" dirty="0" smtClean="0">
                <a:latin typeface="Libre Baskerville" panose="02000000000000000000" pitchFamily="50" charset="0"/>
              </a:rPr>
              <a:t>	nutzen </a:t>
            </a:r>
            <a:r>
              <a:rPr lang="de-DE" sz="1800" dirty="0">
                <a:latin typeface="Libre Baskerville" panose="02000000000000000000" pitchFamily="50" charset="0"/>
              </a:rPr>
              <a:t>den Ort überhaupt nicht […] dieser doch sehr versteckte Ort. Das </a:t>
            </a:r>
            <a:r>
              <a:rPr lang="de-DE" sz="1800" dirty="0" smtClean="0">
                <a:latin typeface="Libre Baskerville" panose="02000000000000000000" pitchFamily="50" charset="0"/>
              </a:rPr>
              <a:t>mag	 	natürlich </a:t>
            </a:r>
            <a:r>
              <a:rPr lang="de-DE" sz="1800" dirty="0">
                <a:latin typeface="Libre Baskerville" panose="02000000000000000000" pitchFamily="50" charset="0"/>
              </a:rPr>
              <a:t>auch architektonisch bedingt sein, weil dieser Gebäuderiegel diesen </a:t>
            </a:r>
            <a:r>
              <a:rPr lang="de-DE" sz="1800" dirty="0" smtClean="0">
                <a:latin typeface="Libre Baskerville" panose="02000000000000000000" pitchFamily="50" charset="0"/>
              </a:rPr>
              <a:t>	Ort </a:t>
            </a:r>
            <a:r>
              <a:rPr lang="de-DE" sz="1800" dirty="0">
                <a:latin typeface="Libre Baskerville" panose="02000000000000000000" pitchFamily="50" charset="0"/>
              </a:rPr>
              <a:t>im Grunde genommen komplett abtrennt und hier hinten der Bereich kein </a:t>
            </a:r>
            <a:r>
              <a:rPr lang="de-DE" sz="1800" dirty="0" smtClean="0">
                <a:latin typeface="Libre Baskerville" panose="02000000000000000000" pitchFamily="50" charset="0"/>
              </a:rPr>
              <a:t>	Bereich </a:t>
            </a:r>
            <a:r>
              <a:rPr lang="de-DE" sz="1800" dirty="0">
                <a:latin typeface="Libre Baskerville" panose="02000000000000000000" pitchFamily="50" charset="0"/>
              </a:rPr>
              <a:t>ist, der von der Stadt tatsächlich gelebt wird. […] ich glaube, dass nur in </a:t>
            </a:r>
            <a:r>
              <a:rPr lang="de-DE" sz="1800" dirty="0" smtClean="0">
                <a:latin typeface="Libre Baskerville" panose="02000000000000000000" pitchFamily="50" charset="0"/>
              </a:rPr>
              <a:t>	der </a:t>
            </a:r>
            <a:r>
              <a:rPr lang="de-DE" sz="1800" dirty="0">
                <a:latin typeface="Libre Baskerville" panose="02000000000000000000" pitchFamily="50" charset="0"/>
              </a:rPr>
              <a:t>Kombination aus Lebendigkeit, lebendigem jüdischen Leben, lebendigem </a:t>
            </a:r>
            <a:r>
              <a:rPr lang="de-DE" sz="1800" dirty="0" smtClean="0">
                <a:latin typeface="Libre Baskerville" panose="02000000000000000000" pitchFamily="50" charset="0"/>
              </a:rPr>
              <a:t>	Gedenken</a:t>
            </a:r>
            <a:r>
              <a:rPr lang="de-DE" sz="1800" dirty="0">
                <a:latin typeface="Libre Baskerville" panose="02000000000000000000" pitchFamily="50" charset="0"/>
              </a:rPr>
              <a:t>, […] das Gedenken in die Zukunft getragen werden kann</a:t>
            </a:r>
            <a:r>
              <a:rPr lang="de-DE" sz="1800" dirty="0" smtClean="0">
                <a:latin typeface="Libre Baskerville" panose="02000000000000000000" pitchFamily="50" charset="0"/>
              </a:rPr>
              <a:t>.“</a:t>
            </a:r>
            <a:endParaRPr lang="de-DE" sz="1800" dirty="0">
              <a:latin typeface="Libre Baskerville" panose="02000000000000000000" pitchFamily="50" charset="0"/>
            </a:endParaRPr>
          </a:p>
          <a:p>
            <a:pPr marL="0" indent="0">
              <a:buNone/>
            </a:pPr>
            <a:r>
              <a:rPr lang="de-DE" sz="1800" dirty="0" smtClean="0">
                <a:latin typeface="Libre Baskerville" panose="02000000000000000000" pitchFamily="50" charset="0"/>
              </a:rPr>
              <a:t>	Marc </a:t>
            </a:r>
            <a:r>
              <a:rPr lang="de-DE" sz="1800" dirty="0">
                <a:latin typeface="Libre Baskerville" panose="02000000000000000000" pitchFamily="50" charset="0"/>
              </a:rPr>
              <a:t>Grünbaum (Vorstand Jüdische Gemeinde Frankfurt)</a:t>
            </a:r>
          </a:p>
          <a:p>
            <a:pPr marL="0" indent="0">
              <a:buNone/>
            </a:pPr>
            <a:r>
              <a:rPr lang="de-DE" sz="1200" dirty="0" smtClean="0">
                <a:latin typeface="Libre Baskerville" panose="02000000000000000000" pitchFamily="50" charset="0"/>
              </a:rPr>
              <a:t>	Quelle: Mapping </a:t>
            </a:r>
            <a:r>
              <a:rPr lang="de-DE" sz="1200" dirty="0">
                <a:latin typeface="Libre Baskerville" panose="02000000000000000000" pitchFamily="50" charset="0"/>
              </a:rPr>
              <a:t>Memories: Orte des Erinnerung – über die Funktion und Gestalt von Erinnerungsorten 2021, 3:44 – </a:t>
            </a:r>
            <a:r>
              <a:rPr lang="de-DE" sz="1200" dirty="0" smtClean="0">
                <a:latin typeface="Libre Baskerville" panose="02000000000000000000" pitchFamily="50" charset="0"/>
              </a:rPr>
              <a:t>	7:33 </a:t>
            </a:r>
            <a:r>
              <a:rPr lang="de-DE" sz="1200" dirty="0">
                <a:latin typeface="Libre Baskerville" panose="02000000000000000000" pitchFamily="50" charset="0"/>
              </a:rPr>
              <a:t>min </a:t>
            </a:r>
            <a:r>
              <a:rPr lang="de-DE" sz="1200" dirty="0" smtClean="0">
                <a:latin typeface="Libre Baskerville" panose="02000000000000000000" pitchFamily="50" charset="0"/>
              </a:rPr>
              <a:t>youtube.com </a:t>
            </a:r>
            <a:endParaRPr lang="de-DE" sz="1200" dirty="0">
              <a:latin typeface="Libre Baskerville" panose="02000000000000000000" pitchFamily="50" charset="0"/>
            </a:endParaRPr>
          </a:p>
          <a:p>
            <a:pPr>
              <a:lnSpc>
                <a:spcPct val="114000"/>
              </a:lnSpc>
            </a:pPr>
            <a:r>
              <a:rPr lang="de-DE" sz="1800" dirty="0">
                <a:latin typeface="Libre Baskerville" panose="02000000000000000000" pitchFamily="50" charset="0"/>
              </a:rPr>
              <a:t>Gibt es noch andere Ereignisse in der Geschichte, an die eurer Meinung nach in Frankfurt erinnert werden sollte?</a:t>
            </a: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25</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41834726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42265"/>
            <a:ext cx="10515600" cy="1325563"/>
          </a:xfrm>
        </p:spPr>
        <p:txBody>
          <a:bodyPr>
            <a:normAutofit/>
          </a:bodyPr>
          <a:lstStyle/>
          <a:p>
            <a:r>
              <a:rPr lang="de-DE" sz="3600" dirty="0">
                <a:latin typeface="Libre Baskerville" panose="02000000000000000000" pitchFamily="50" charset="0"/>
              </a:rPr>
              <a:t>Lizenzangaben der Bilder auf Folien 2, 3-8</a:t>
            </a:r>
          </a:p>
        </p:txBody>
      </p:sp>
      <p:sp>
        <p:nvSpPr>
          <p:cNvPr id="3" name="Inhaltsplatzhalter 2"/>
          <p:cNvSpPr>
            <a:spLocks noGrp="1"/>
          </p:cNvSpPr>
          <p:nvPr>
            <p:ph idx="1"/>
          </p:nvPr>
        </p:nvSpPr>
        <p:spPr/>
        <p:txBody>
          <a:bodyPr>
            <a:normAutofit/>
          </a:bodyPr>
          <a:lstStyle/>
          <a:p>
            <a:pPr marL="0" indent="0">
              <a:lnSpc>
                <a:spcPct val="100000"/>
              </a:lnSpc>
              <a:buNone/>
            </a:pPr>
            <a:r>
              <a:rPr lang="de-DE" sz="1800" dirty="0">
                <a:latin typeface="Libre Baskerville" panose="02000000000000000000" pitchFamily="50" charset="0"/>
              </a:rPr>
              <a:t>1.Reihe, v. l. </a:t>
            </a:r>
            <a:r>
              <a:rPr lang="de-DE" sz="1800" dirty="0" err="1">
                <a:latin typeface="Libre Baskerville" panose="02000000000000000000" pitchFamily="50" charset="0"/>
              </a:rPr>
              <a:t>n.r</a:t>
            </a:r>
            <a:r>
              <a:rPr lang="de-DE" sz="1800" dirty="0">
                <a:latin typeface="Libre Baskerville" panose="02000000000000000000" pitchFamily="50" charset="0"/>
              </a:rPr>
              <a:t>. 	</a:t>
            </a:r>
          </a:p>
          <a:p>
            <a:pPr marL="0" indent="0">
              <a:lnSpc>
                <a:spcPct val="100000"/>
              </a:lnSpc>
              <a:buNone/>
            </a:pPr>
            <a:r>
              <a:rPr lang="de-DE" sz="1800" dirty="0">
                <a:latin typeface="Libre Baskerville" panose="02000000000000000000" pitchFamily="50" charset="0"/>
              </a:rPr>
              <a:t>Bild 1: Blick auf den Gedenkfries, Friedhofsmauer, 2017. ©</a:t>
            </a:r>
            <a:r>
              <a:rPr lang="pt-BR" sz="1800" dirty="0">
                <a:latin typeface="Libre Baskerville" panose="02000000000000000000" pitchFamily="50" charset="0"/>
              </a:rPr>
              <a:t> Alfons Maria Arns </a:t>
            </a:r>
            <a:r>
              <a:rPr lang="de-DE" sz="1800" dirty="0">
                <a:latin typeface="Libre Baskerville" panose="02000000000000000000" pitchFamily="50" charset="0"/>
              </a:rPr>
              <a:t>– </a:t>
            </a:r>
          </a:p>
          <a:p>
            <a:pPr marL="0" indent="0">
              <a:lnSpc>
                <a:spcPct val="100000"/>
              </a:lnSpc>
              <a:buNone/>
            </a:pPr>
            <a:r>
              <a:rPr lang="de-DE" sz="1800" dirty="0">
                <a:latin typeface="Libre Baskerville" panose="02000000000000000000" pitchFamily="50" charset="0"/>
              </a:rPr>
              <a:t>Bild 2: Blick von Norden auf die Fläche der ehemaligen Börneplatzsynagoge, 2022. © Marion Rossi</a:t>
            </a:r>
          </a:p>
          <a:p>
            <a:pPr marL="0" indent="0">
              <a:lnSpc>
                <a:spcPct val="100000"/>
              </a:lnSpc>
              <a:buNone/>
            </a:pPr>
            <a:r>
              <a:rPr lang="de-DE" sz="1800" dirty="0">
                <a:latin typeface="Libre Baskerville" panose="02000000000000000000" pitchFamily="50" charset="0"/>
              </a:rPr>
              <a:t>Bild 3: Blick von Süd-Westen auf Kubus, Platanen, 2011, © Jüdisches Museum Frankfurt</a:t>
            </a:r>
          </a:p>
          <a:p>
            <a:pPr indent="0">
              <a:lnSpc>
                <a:spcPct val="100000"/>
              </a:lnSpc>
              <a:buFontTx/>
              <a:buChar char="-"/>
            </a:pPr>
            <a:endParaRPr lang="de-DE" sz="1800" dirty="0">
              <a:latin typeface="Libre Baskerville" panose="02000000000000000000" pitchFamily="50" charset="0"/>
            </a:endParaRPr>
          </a:p>
          <a:p>
            <a:pPr marL="0" indent="0">
              <a:lnSpc>
                <a:spcPct val="100000"/>
              </a:lnSpc>
              <a:buNone/>
              <a:defRPr/>
            </a:pPr>
            <a:r>
              <a:rPr lang="de-DE" sz="1800" dirty="0">
                <a:latin typeface="Libre Baskerville" panose="02000000000000000000" pitchFamily="50" charset="0"/>
              </a:rPr>
              <a:t>2.Reihe, v. l. n. r. </a:t>
            </a:r>
          </a:p>
          <a:p>
            <a:pPr marL="0" indent="0">
              <a:lnSpc>
                <a:spcPct val="100000"/>
              </a:lnSpc>
              <a:buNone/>
              <a:defRPr/>
            </a:pPr>
            <a:r>
              <a:rPr lang="de-DE" sz="1800" dirty="0">
                <a:latin typeface="Libre Baskerville" panose="02000000000000000000" pitchFamily="50" charset="0"/>
              </a:rPr>
              <a:t>Bild 4: Kubus groß, 2015, CC BY-SA 4.0.</a:t>
            </a:r>
          </a:p>
          <a:p>
            <a:pPr marL="0" indent="0">
              <a:lnSpc>
                <a:spcPct val="100000"/>
              </a:lnSpc>
              <a:buNone/>
              <a:defRPr/>
            </a:pPr>
            <a:r>
              <a:rPr lang="de-DE" sz="1800" dirty="0">
                <a:latin typeface="Libre Baskerville" panose="02000000000000000000" pitchFamily="50" charset="0"/>
              </a:rPr>
              <a:t>Bild 5: Straßenschilder, 2011. © Jüdisches Museum Frankfurt</a:t>
            </a:r>
          </a:p>
          <a:p>
            <a:pPr marL="0" indent="0">
              <a:lnSpc>
                <a:spcPct val="100000"/>
              </a:lnSpc>
              <a:buNone/>
              <a:defRPr/>
            </a:pPr>
            <a:r>
              <a:rPr lang="en-US" sz="1800" dirty="0">
                <a:latin typeface="Libre Baskerville" panose="02000000000000000000" pitchFamily="50" charset="0"/>
              </a:rPr>
              <a:t>Bild 6: Gedenksteine 2017 </a:t>
            </a:r>
            <a:r>
              <a:rPr lang="de-DE" sz="1800" dirty="0">
                <a:latin typeface="Libre Baskerville" panose="02000000000000000000" pitchFamily="50" charset="0"/>
              </a:rPr>
              <a:t>©</a:t>
            </a:r>
            <a:r>
              <a:rPr lang="en-US" sz="1800" dirty="0">
                <a:latin typeface="Libre Baskerville" panose="02000000000000000000" pitchFamily="50" charset="0"/>
              </a:rPr>
              <a:t> Alfons Maria Arns</a:t>
            </a:r>
          </a:p>
          <a:p>
            <a:pPr marL="0" indent="0">
              <a:lnSpc>
                <a:spcPct val="100000"/>
              </a:lnSpc>
              <a:spcBef>
                <a:spcPts val="0"/>
              </a:spcBef>
              <a:buNone/>
              <a:defRPr/>
            </a:pPr>
            <a:endParaRPr lang="de-DE" sz="18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26</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5066229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a:latin typeface="Libre Baskerville" panose="02000000000000000000" pitchFamily="50" charset="0"/>
              </a:rPr>
              <a:t>Lizenzangaben der Bilder und Karten </a:t>
            </a:r>
            <a:r>
              <a:rPr lang="de-DE" sz="3600" dirty="0" smtClean="0">
                <a:latin typeface="Libre Baskerville" panose="02000000000000000000" pitchFamily="50" charset="0"/>
              </a:rPr>
              <a:t>auf</a:t>
            </a:r>
            <a:r>
              <a:rPr lang="de-DE" sz="3600" dirty="0">
                <a:latin typeface="Libre Baskerville" panose="02000000000000000000" pitchFamily="50" charset="0"/>
              </a:rPr>
              <a:t> </a:t>
            </a:r>
            <a:r>
              <a:rPr lang="de-DE" sz="3600" dirty="0" smtClean="0">
                <a:latin typeface="Libre Baskerville" panose="02000000000000000000" pitchFamily="50" charset="0"/>
              </a:rPr>
              <a:t>Folien </a:t>
            </a:r>
            <a:r>
              <a:rPr lang="de-DE" sz="3600" dirty="0">
                <a:latin typeface="Libre Baskerville" panose="02000000000000000000" pitchFamily="50" charset="0"/>
              </a:rPr>
              <a:t>10-21</a:t>
            </a:r>
          </a:p>
        </p:txBody>
      </p:sp>
      <p:sp>
        <p:nvSpPr>
          <p:cNvPr id="3" name="Inhaltsplatzhalter 2"/>
          <p:cNvSpPr>
            <a:spLocks noGrp="1"/>
          </p:cNvSpPr>
          <p:nvPr>
            <p:ph idx="1"/>
          </p:nvPr>
        </p:nvSpPr>
        <p:spPr>
          <a:xfrm>
            <a:off x="902881" y="1612264"/>
            <a:ext cx="10386237" cy="4956175"/>
          </a:xfrm>
        </p:spPr>
        <p:txBody>
          <a:bodyPr>
            <a:noAutofit/>
          </a:bodyPr>
          <a:lstStyle/>
          <a:p>
            <a:pPr marL="0" indent="0">
              <a:buNone/>
            </a:pPr>
            <a:r>
              <a:rPr lang="de-DE" sz="1400" dirty="0">
                <a:latin typeface="Libre Baskerville" panose="02000000000000000000" pitchFamily="50" charset="0"/>
              </a:rPr>
              <a:t>Folie 10: Ausschnitt aus dem  Stadtplan von </a:t>
            </a:r>
            <a:r>
              <a:rPr lang="de-DE" sz="1400" dirty="0" err="1">
                <a:latin typeface="Libre Baskerville" panose="02000000000000000000" pitchFamily="50" charset="0"/>
              </a:rPr>
              <a:t>Foltz</a:t>
            </a:r>
            <a:r>
              <a:rPr lang="de-DE" sz="1400" dirty="0">
                <a:latin typeface="Libre Baskerville" panose="02000000000000000000" pitchFamily="50" charset="0"/>
              </a:rPr>
              <a:t>-Eberle, 1852, CC-PD-Mark.</a:t>
            </a:r>
          </a:p>
          <a:p>
            <a:pPr marL="0" indent="0">
              <a:buNone/>
            </a:pPr>
            <a:r>
              <a:rPr lang="de-DE" sz="1400" dirty="0">
                <a:latin typeface="Libre Baskerville" panose="02000000000000000000" pitchFamily="50" charset="0"/>
              </a:rPr>
              <a:t>Folie 11: Ausschnitt </a:t>
            </a:r>
            <a:r>
              <a:rPr lang="de-DE" sz="1400" dirty="0" smtClean="0">
                <a:latin typeface="Libre Baskerville" panose="02000000000000000000" pitchFamily="50" charset="0"/>
              </a:rPr>
              <a:t>aus dem </a:t>
            </a:r>
            <a:r>
              <a:rPr lang="de-DE" sz="1400" dirty="0">
                <a:latin typeface="Libre Baskerville" panose="02000000000000000000" pitchFamily="50" charset="0"/>
              </a:rPr>
              <a:t>Stadtplan von Ravenstein, 1895, CC-PD-Mark.</a:t>
            </a:r>
          </a:p>
          <a:p>
            <a:pPr marL="0" indent="0">
              <a:buNone/>
            </a:pPr>
            <a:r>
              <a:rPr lang="de-DE" sz="1400" dirty="0">
                <a:latin typeface="Libre Baskerville" panose="02000000000000000000" pitchFamily="50" charset="0"/>
              </a:rPr>
              <a:t>Folie 12: Ausschnitt aus der Stadtgrundkarte </a:t>
            </a:r>
            <a:r>
              <a:rPr lang="de-DE" sz="1400" dirty="0" smtClean="0">
                <a:latin typeface="Libre Baskerville" panose="02000000000000000000" pitchFamily="50" charset="0"/>
              </a:rPr>
              <a:t>Frankfurt/Main</a:t>
            </a:r>
            <a:r>
              <a:rPr lang="de-DE" sz="1400" dirty="0">
                <a:latin typeface="Libre Baskerville" panose="02000000000000000000" pitchFamily="50" charset="0"/>
              </a:rPr>
              <a:t>, 1950. © Stadtvermessungsamt Frankfurt</a:t>
            </a:r>
          </a:p>
          <a:p>
            <a:pPr marL="0" indent="0">
              <a:buNone/>
            </a:pPr>
            <a:r>
              <a:rPr lang="de-DE" sz="1400" dirty="0">
                <a:latin typeface="Libre Baskerville" panose="02000000000000000000" pitchFamily="50" charset="0"/>
              </a:rPr>
              <a:t>Folie 13: Ausschnitt  aus der </a:t>
            </a:r>
            <a:r>
              <a:rPr lang="de-DE" sz="1400" dirty="0" smtClean="0">
                <a:latin typeface="Libre Baskerville" panose="02000000000000000000" pitchFamily="50" charset="0"/>
              </a:rPr>
              <a:t>OpenStreetMap/Frankfurt/Main</a:t>
            </a:r>
            <a:r>
              <a:rPr lang="de-DE" sz="1400" dirty="0">
                <a:latin typeface="Libre Baskerville" panose="02000000000000000000" pitchFamily="50" charset="0"/>
              </a:rPr>
              <a:t>, 2024, CC BY-SA 2.0.</a:t>
            </a:r>
          </a:p>
          <a:p>
            <a:pPr marL="0" indent="0">
              <a:buNone/>
            </a:pPr>
            <a:r>
              <a:rPr lang="de-DE" sz="1400" dirty="0">
                <a:latin typeface="Libre Baskerville" panose="02000000000000000000" pitchFamily="50" charset="0"/>
              </a:rPr>
              <a:t>Folie 14: Die Judengasse um 1880, </a:t>
            </a:r>
            <a:r>
              <a:rPr lang="de-DE" sz="1400" dirty="0" smtClean="0">
                <a:latin typeface="Libre Baskerville" panose="02000000000000000000" pitchFamily="50" charset="0"/>
              </a:rPr>
              <a:t>Fotograf: </a:t>
            </a:r>
            <a:r>
              <a:rPr lang="de-DE" sz="1400" dirty="0">
                <a:latin typeface="Libre Baskerville" panose="02000000000000000000" pitchFamily="50" charset="0"/>
              </a:rPr>
              <a:t>Carl Friedrich Mylius, CC-PD-Mark.</a:t>
            </a:r>
          </a:p>
          <a:p>
            <a:pPr marL="0" indent="0">
              <a:buNone/>
            </a:pPr>
            <a:r>
              <a:rPr lang="de-DE" sz="1400" dirty="0">
                <a:latin typeface="Libre Baskerville" panose="02000000000000000000" pitchFamily="50" charset="0"/>
              </a:rPr>
              <a:t>Folie 15: Markt auf dem Börneplatz (1881–1918), CC-PD-Mark.</a:t>
            </a:r>
          </a:p>
          <a:p>
            <a:pPr marL="0" indent="0">
              <a:buNone/>
            </a:pPr>
            <a:r>
              <a:rPr lang="de-DE" sz="1400" dirty="0">
                <a:latin typeface="Libre Baskerville" panose="02000000000000000000" pitchFamily="50" charset="0"/>
              </a:rPr>
              <a:t>Folie 16 : Börneplatz-Synagoge um 1910. Trotz intensiver Recherche konnten wir </a:t>
            </a:r>
            <a:r>
              <a:rPr lang="de-DE" sz="1400" dirty="0" smtClean="0">
                <a:latin typeface="Libre Baskerville" panose="02000000000000000000" pitchFamily="50" charset="0"/>
              </a:rPr>
              <a:t>den*die </a:t>
            </a:r>
            <a:r>
              <a:rPr lang="de-DE" sz="1400" dirty="0">
                <a:latin typeface="Libre Baskerville" panose="02000000000000000000" pitchFamily="50" charset="0"/>
              </a:rPr>
              <a:t>Rechteinhaber*in </a:t>
            </a:r>
            <a:r>
              <a:rPr lang="de-DE" sz="1400" dirty="0" smtClean="0">
                <a:latin typeface="Libre Baskerville" panose="02000000000000000000" pitchFamily="50" charset="0"/>
              </a:rPr>
              <a:t>	nicht </a:t>
            </a:r>
            <a:r>
              <a:rPr lang="de-DE" sz="1400" dirty="0">
                <a:latin typeface="Libre Baskerville" panose="02000000000000000000" pitchFamily="50" charset="0"/>
              </a:rPr>
              <a:t>ermitteln. Bitte kontaktieren Sie uns bei Hinweisen: </a:t>
            </a:r>
            <a:r>
              <a:rPr lang="de-DE" sz="1400" dirty="0" smtClean="0">
                <a:latin typeface="Libre Baskerville" panose="02000000000000000000" pitchFamily="50" charset="0"/>
              </a:rPr>
              <a:t>info@juedischesmuseum.de. </a:t>
            </a:r>
            <a:endParaRPr lang="de-DE" sz="1400" dirty="0">
              <a:latin typeface="Libre Baskerville" panose="02000000000000000000" pitchFamily="50" charset="0"/>
            </a:endParaRPr>
          </a:p>
          <a:p>
            <a:pPr marL="0" indent="0">
              <a:buNone/>
            </a:pPr>
            <a:r>
              <a:rPr lang="de-DE" sz="1400" dirty="0">
                <a:latin typeface="Libre Baskerville" panose="02000000000000000000" pitchFamily="50" charset="0"/>
              </a:rPr>
              <a:t>Folie 17: Brennende Börneplatz-Synagoge am 10.November 1938. Trotz intensiver Recherche konnten wir 	</a:t>
            </a:r>
            <a:r>
              <a:rPr lang="de-DE" sz="1400" dirty="0" smtClean="0">
                <a:latin typeface="Libre Baskerville" panose="02000000000000000000" pitchFamily="50" charset="0"/>
              </a:rPr>
              <a:t>den/die </a:t>
            </a:r>
            <a:r>
              <a:rPr lang="de-DE" sz="1400" dirty="0">
                <a:latin typeface="Libre Baskerville" panose="02000000000000000000" pitchFamily="50" charset="0"/>
              </a:rPr>
              <a:t>Rechteinhaber*in nicht ermitteln. Bitte kontaktieren Sie uns bei Hinweisen: </a:t>
            </a:r>
            <a:r>
              <a:rPr lang="de-DE" sz="1400" dirty="0" smtClean="0">
                <a:latin typeface="Libre Baskerville" panose="02000000000000000000" pitchFamily="50" charset="0"/>
              </a:rPr>
              <a:t>	info@juedischesmuseum.de</a:t>
            </a:r>
            <a:r>
              <a:rPr lang="de-DE" sz="1400" dirty="0">
                <a:latin typeface="Libre Baskerville" panose="02000000000000000000" pitchFamily="50" charset="0"/>
              </a:rPr>
              <a:t>. </a:t>
            </a:r>
          </a:p>
          <a:p>
            <a:pPr marL="0" indent="0">
              <a:buNone/>
            </a:pPr>
            <a:r>
              <a:rPr lang="de-DE" sz="1400" dirty="0">
                <a:latin typeface="Libre Baskerville" panose="02000000000000000000" pitchFamily="50" charset="0"/>
              </a:rPr>
              <a:t>Folie 18: Dominikanerplatz (heute Börneplatz) </a:t>
            </a:r>
            <a:r>
              <a:rPr lang="de-DE" sz="1400" dirty="0" smtClean="0">
                <a:latin typeface="Libre Baskerville" panose="02000000000000000000" pitchFamily="50" charset="0"/>
              </a:rPr>
              <a:t>Frankfurt/Main </a:t>
            </a:r>
            <a:r>
              <a:rPr lang="de-DE" sz="1400" dirty="0">
                <a:latin typeface="Libre Baskerville" panose="02000000000000000000" pitchFamily="50" charset="0"/>
              </a:rPr>
              <a:t>1963. Trotz intensiver Recherche konnten wir </a:t>
            </a:r>
            <a:r>
              <a:rPr lang="de-DE" sz="1400" dirty="0" smtClean="0">
                <a:latin typeface="Libre Baskerville" panose="02000000000000000000" pitchFamily="50" charset="0"/>
              </a:rPr>
              <a:t>	den*die </a:t>
            </a:r>
            <a:r>
              <a:rPr lang="de-DE" sz="1400" dirty="0">
                <a:latin typeface="Libre Baskerville" panose="02000000000000000000" pitchFamily="50" charset="0"/>
              </a:rPr>
              <a:t>Rechteinhaber*in nicht ermitteln. Bitte kontaktieren Sie uns bei Hinweisen: </a:t>
            </a:r>
            <a:r>
              <a:rPr lang="de-DE" sz="1400" dirty="0" smtClean="0">
                <a:latin typeface="Libre Baskerville" panose="02000000000000000000" pitchFamily="50" charset="0"/>
              </a:rPr>
              <a:t>	info@juedischesmuseum.de</a:t>
            </a:r>
            <a:r>
              <a:rPr lang="de-DE" sz="1400" dirty="0">
                <a:latin typeface="Libre Baskerville" panose="02000000000000000000" pitchFamily="50" charset="0"/>
              </a:rPr>
              <a:t>. </a:t>
            </a:r>
          </a:p>
          <a:p>
            <a:pPr marL="0" indent="0">
              <a:buNone/>
            </a:pPr>
            <a:r>
              <a:rPr lang="de-DE" sz="1400" dirty="0">
                <a:latin typeface="Libre Baskerville" panose="02000000000000000000" pitchFamily="50" charset="0"/>
              </a:rPr>
              <a:t>Folie 19: Baustelle der Stadtwerke auf dem Börneplatz, 28.08.1987. © Klaus Malorny.</a:t>
            </a:r>
          </a:p>
          <a:p>
            <a:pPr marL="0" indent="0">
              <a:buNone/>
            </a:pPr>
            <a:r>
              <a:rPr lang="de-DE" sz="1400" dirty="0">
                <a:latin typeface="Libre Baskerville" panose="02000000000000000000" pitchFamily="50" charset="0"/>
              </a:rPr>
              <a:t>Folie 20: Demonstration gegen die Bebauung des Börneplatzes in Frankfurt, 1987. © Klaus Malorny.</a:t>
            </a:r>
          </a:p>
          <a:p>
            <a:pPr marL="0" indent="0">
              <a:buNone/>
            </a:pPr>
            <a:r>
              <a:rPr lang="de-DE" sz="1400" dirty="0">
                <a:latin typeface="Libre Baskerville" panose="02000000000000000000" pitchFamily="50" charset="0"/>
              </a:rPr>
              <a:t>Folie 21: Stadtwerkegebäude, 2007, CC BY-SA 3.0.</a:t>
            </a:r>
          </a:p>
          <a:p>
            <a:pPr marL="0" indent="0">
              <a:buNone/>
            </a:pPr>
            <a:endParaRPr lang="de-DE" sz="1400" dirty="0">
              <a:latin typeface="Libre Baskerville" panose="02000000000000000000" pitchFamily="50" charset="0"/>
            </a:endParaRPr>
          </a:p>
          <a:p>
            <a:pPr marL="0" indent="0">
              <a:buNone/>
            </a:pPr>
            <a:endParaRPr lang="de-DE" sz="1400" dirty="0">
              <a:latin typeface="Libre Baskerville" panose="02000000000000000000" pitchFamily="50" charset="0"/>
            </a:endParaRPr>
          </a:p>
          <a:p>
            <a:pPr>
              <a:buFontTx/>
              <a:buChar char="-"/>
            </a:pPr>
            <a:endParaRPr lang="de-DE" sz="1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27</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428255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3D4775F3-132B-4343-8B98-9A9D387AFA24}"/>
              </a:ext>
            </a:extLst>
          </p:cNvPr>
          <p:cNvSpPr txBox="1"/>
          <p:nvPr/>
        </p:nvSpPr>
        <p:spPr>
          <a:xfrm>
            <a:off x="4005857" y="126384"/>
            <a:ext cx="3796370" cy="461665"/>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11" name="Grafik 10" descr="Foto des Gedenkfries an der Friedhofsmauer des Jüdischen Friedhofs am Börneplatz. Am Gebäude rechts ist das Logo vom Museum Judengasse angebracht."/>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7975" y="592175"/>
            <a:ext cx="3439638" cy="2579729"/>
          </a:xfrm>
          <a:prstGeom prst="rect">
            <a:avLst/>
          </a:prstGeom>
        </p:spPr>
      </p:pic>
      <p:pic>
        <p:nvPicPr>
          <p:cNvPr id="6" name="Grafik 5" descr="Foto von der Fläche der ehemaligen Börneplatzsynagoge, mit Platanen im Hintergrund. Links im Bild ist die Ecke der Friedhofsmauer.&#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05857" y="670552"/>
            <a:ext cx="3636000" cy="2727002"/>
          </a:xfrm>
          <a:prstGeom prst="rect">
            <a:avLst/>
          </a:prstGeom>
        </p:spPr>
      </p:pic>
      <p:pic>
        <p:nvPicPr>
          <p:cNvPr id="8" name="Grafik 7" descr="Foto des Kubus und der Platanen auf dem Börneplatz.&#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51753" y="160338"/>
            <a:ext cx="3672000" cy="2754000"/>
          </a:xfrm>
          <a:prstGeom prst="rect">
            <a:avLst/>
          </a:prstGeom>
        </p:spPr>
      </p:pic>
      <p:pic>
        <p:nvPicPr>
          <p:cNvPr id="9" name="Grafik 8" descr="Foto des Kubus auf dem Börneplatz.&#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7975" y="3710889"/>
            <a:ext cx="3816985" cy="2862738"/>
          </a:xfrm>
          <a:prstGeom prst="rect">
            <a:avLst/>
          </a:prstGeom>
        </p:spPr>
      </p:pic>
      <p:pic>
        <p:nvPicPr>
          <p:cNvPr id="13" name="Grafik 12" descr="Foto von zwei Gedenksteine, die am Gedenkfries der Friedhofsmauer angebracht sind.&#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151753" y="3129438"/>
            <a:ext cx="2708599" cy="3611465"/>
          </a:xfrm>
          <a:prstGeom prst="rect">
            <a:avLst/>
          </a:prstGeom>
        </p:spPr>
      </p:pic>
      <p:sp>
        <p:nvSpPr>
          <p:cNvPr id="12" name="Textfeld 11">
            <a:extLst>
              <a:ext uri="{FF2B5EF4-FFF2-40B4-BE49-F238E27FC236}">
                <a16:creationId xmlns:a16="http://schemas.microsoft.com/office/drawing/2014/main" id="{BD777A4A-8279-A486-B497-5162C8E8567F}"/>
              </a:ext>
            </a:extLst>
          </p:cNvPr>
          <p:cNvSpPr txBox="1"/>
          <p:nvPr/>
        </p:nvSpPr>
        <p:spPr>
          <a:xfrm>
            <a:off x="6176376" y="6452623"/>
            <a:ext cx="1975377" cy="246221"/>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pic>
        <p:nvPicPr>
          <p:cNvPr id="2" name="Grafik 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75369" y="3537237"/>
            <a:ext cx="3725974" cy="2795865"/>
          </a:xfrm>
          <a:prstGeom prst="rect">
            <a:avLst/>
          </a:prstGeom>
        </p:spPr>
      </p:pic>
      <p:sp>
        <p:nvSpPr>
          <p:cNvPr id="1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3</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402318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D4775F3-132B-4343-8B98-9A9D387AFA24}"/>
              </a:ext>
            </a:extLst>
          </p:cNvPr>
          <p:cNvSpPr txBox="1"/>
          <p:nvPr/>
        </p:nvSpPr>
        <p:spPr>
          <a:xfrm>
            <a:off x="9134475" y="320161"/>
            <a:ext cx="3057525" cy="830997"/>
          </a:xfrm>
          <a:prstGeom prst="rect">
            <a:avLst/>
          </a:prstGeom>
          <a:noFill/>
        </p:spPr>
        <p:txBody>
          <a:bodyPr wrap="square" rtlCol="0">
            <a:spAutoFit/>
          </a:bodyPr>
          <a:lstStyle/>
          <a:p>
            <a:r>
              <a:rPr lang="de-DE" sz="2400" dirty="0">
                <a:latin typeface="Libre Baskerville" panose="02000000000000000000" pitchFamily="50" charset="0"/>
                <a:cs typeface="Arial" panose="020B0604020202020204" pitchFamily="34" charset="0"/>
              </a:rPr>
              <a:t>Der Börneplatz heute</a:t>
            </a:r>
          </a:p>
        </p:txBody>
      </p:sp>
      <p:pic>
        <p:nvPicPr>
          <p:cNvPr id="6" name="Grafik 5" descr="Foto von der Fläche der ehemaligen Börneplatzsynagoge, mit Platanen im Hintergrund. Links im Bild ist die Ecke der Friedhofsmauer.&#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60338"/>
            <a:ext cx="8738966" cy="6554227"/>
          </a:xfrm>
          <a:prstGeom prst="rect">
            <a:avLst/>
          </a:prstGeom>
        </p:spPr>
      </p:pic>
      <p:sp>
        <p:nvSpPr>
          <p:cNvPr id="7" name="Textfeld 6">
            <a:extLst>
              <a:ext uri="{FF2B5EF4-FFF2-40B4-BE49-F238E27FC236}">
                <a16:creationId xmlns:a16="http://schemas.microsoft.com/office/drawing/2014/main" id="{BD777A4A-8279-A486-B497-5162C8E8567F}"/>
              </a:ext>
            </a:extLst>
          </p:cNvPr>
          <p:cNvSpPr txBox="1"/>
          <p:nvPr/>
        </p:nvSpPr>
        <p:spPr>
          <a:xfrm>
            <a:off x="9082087" y="6225174"/>
            <a:ext cx="2174492" cy="246221"/>
          </a:xfrm>
          <a:prstGeom prst="rect">
            <a:avLst/>
          </a:prstGeom>
          <a:noFill/>
        </p:spPr>
        <p:txBody>
          <a:bodyPr wrap="square" rtlCol="0">
            <a:spAutoFit/>
          </a:bodyPr>
          <a:lstStyle/>
          <a:p>
            <a:r>
              <a:rPr lang="de-DE" sz="1000" dirty="0">
                <a:latin typeface="Libre Baskerville" panose="02000000000000000000" pitchFamily="50" charset="0"/>
                <a:cs typeface="Arial" panose="020B0604020202020204" pitchFamily="34" charset="0"/>
              </a:rPr>
              <a:t>Lizenzangaben auf Folie 26</a:t>
            </a:r>
          </a:p>
        </p:txBody>
      </p:sp>
      <p:sp>
        <p:nvSpPr>
          <p:cNvPr id="8"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4</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8651338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3F08633D-34FD-6F15-CF81-164674972EF1}"/>
              </a:ext>
            </a:extLst>
          </p:cNvPr>
          <p:cNvSpPr txBox="1"/>
          <p:nvPr/>
        </p:nvSpPr>
        <p:spPr>
          <a:xfrm>
            <a:off x="9134475" y="251850"/>
            <a:ext cx="3057525" cy="830997"/>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8" name="Grafik 7" descr="Foto des Kubus und der Platanen auf dem Börneplatz.&#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47276"/>
            <a:ext cx="8836025" cy="6627019"/>
          </a:xfrm>
          <a:prstGeom prst="rect">
            <a:avLst/>
          </a:prstGeom>
        </p:spPr>
      </p:pic>
      <p:sp>
        <p:nvSpPr>
          <p:cNvPr id="5" name="Textfeld 4">
            <a:extLst>
              <a:ext uri="{FF2B5EF4-FFF2-40B4-BE49-F238E27FC236}">
                <a16:creationId xmlns:a16="http://schemas.microsoft.com/office/drawing/2014/main" id="{BD777A4A-8279-A486-B497-5162C8E8567F}"/>
              </a:ext>
            </a:extLst>
          </p:cNvPr>
          <p:cNvSpPr txBox="1"/>
          <p:nvPr/>
        </p:nvSpPr>
        <p:spPr>
          <a:xfrm>
            <a:off x="9293226" y="6359929"/>
            <a:ext cx="1581150" cy="400110"/>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5</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1158408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D4775F3-132B-4343-8B98-9A9D387AFA24}"/>
              </a:ext>
            </a:extLst>
          </p:cNvPr>
          <p:cNvSpPr txBox="1"/>
          <p:nvPr/>
        </p:nvSpPr>
        <p:spPr>
          <a:xfrm>
            <a:off x="8978900" y="154649"/>
            <a:ext cx="3057525" cy="830997"/>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9" name="Grafik 8" descr="Foto des Kubus auf dem Börneplatz."/>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60338"/>
            <a:ext cx="8737413" cy="6553058"/>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9196974" y="6379179"/>
            <a:ext cx="1581150" cy="400110"/>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6</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2444744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3D4775F3-132B-4343-8B98-9A9D387AFA24}"/>
              </a:ext>
            </a:extLst>
          </p:cNvPr>
          <p:cNvSpPr txBox="1"/>
          <p:nvPr/>
        </p:nvSpPr>
        <p:spPr>
          <a:xfrm>
            <a:off x="9134475" y="272536"/>
            <a:ext cx="3057525" cy="830997"/>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sp>
        <p:nvSpPr>
          <p:cNvPr id="5" name="Textfeld 4">
            <a:extLst>
              <a:ext uri="{FF2B5EF4-FFF2-40B4-BE49-F238E27FC236}">
                <a16:creationId xmlns:a16="http://schemas.microsoft.com/office/drawing/2014/main" id="{BD777A4A-8279-A486-B497-5162C8E8567F}"/>
              </a:ext>
            </a:extLst>
          </p:cNvPr>
          <p:cNvSpPr txBox="1"/>
          <p:nvPr/>
        </p:nvSpPr>
        <p:spPr>
          <a:xfrm>
            <a:off x="9601234" y="6225175"/>
            <a:ext cx="1581150" cy="400110"/>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pic>
        <p:nvPicPr>
          <p:cNvPr id="2" name="Grafik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726" y="471134"/>
            <a:ext cx="8205535" cy="6154151"/>
          </a:xfrm>
          <a:prstGeom prst="rect">
            <a:avLst/>
          </a:prstGeom>
        </p:spPr>
      </p:pic>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7</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515904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D4775F3-132B-4343-8B98-9A9D387AFA24}"/>
              </a:ext>
            </a:extLst>
          </p:cNvPr>
          <p:cNvSpPr txBox="1"/>
          <p:nvPr/>
        </p:nvSpPr>
        <p:spPr>
          <a:xfrm>
            <a:off x="5722252" y="294345"/>
            <a:ext cx="4202141" cy="461665"/>
          </a:xfrm>
          <a:prstGeom prst="rect">
            <a:avLst/>
          </a:prstGeom>
          <a:noFill/>
        </p:spPr>
        <p:txBody>
          <a:bodyPr wrap="square" rtlCol="0">
            <a:spAutoFit/>
          </a:bodyPr>
          <a:lstStyle/>
          <a:p>
            <a:r>
              <a:rPr lang="de-DE" sz="2400" dirty="0">
                <a:latin typeface="Libre Baskerville" panose="02000000000000000000" pitchFamily="50" charset="0"/>
              </a:rPr>
              <a:t>Der Börneplatz heute</a:t>
            </a:r>
          </a:p>
        </p:txBody>
      </p:sp>
      <p:pic>
        <p:nvPicPr>
          <p:cNvPr id="13" name="Grafik 12" descr="Foto von zwei Gedenksteine, die am Gedenkfries der Friedhofsmauer angebracht sind.&#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575" y="160338"/>
            <a:ext cx="4945343" cy="6593790"/>
          </a:xfrm>
          <a:prstGeom prst="rect">
            <a:avLst/>
          </a:prstGeom>
        </p:spPr>
      </p:pic>
      <p:sp>
        <p:nvSpPr>
          <p:cNvPr id="6" name="Textfeld 5">
            <a:extLst>
              <a:ext uri="{FF2B5EF4-FFF2-40B4-BE49-F238E27FC236}">
                <a16:creationId xmlns:a16="http://schemas.microsoft.com/office/drawing/2014/main" id="{BD777A4A-8279-A486-B497-5162C8E8567F}"/>
              </a:ext>
            </a:extLst>
          </p:cNvPr>
          <p:cNvSpPr txBox="1"/>
          <p:nvPr/>
        </p:nvSpPr>
        <p:spPr>
          <a:xfrm>
            <a:off x="5722252" y="6331053"/>
            <a:ext cx="2192037" cy="246221"/>
          </a:xfrm>
          <a:prstGeom prst="rect">
            <a:avLst/>
          </a:prstGeom>
          <a:noFill/>
        </p:spPr>
        <p:txBody>
          <a:bodyPr wrap="square" rtlCol="0">
            <a:spAutoFit/>
          </a:bodyPr>
          <a:lstStyle/>
          <a:p>
            <a:r>
              <a:rPr lang="de-DE" sz="1000" dirty="0">
                <a:latin typeface="Libre Baskerville" panose="02000000000000000000" pitchFamily="50" charset="0"/>
              </a:rPr>
              <a:t>Lizenzangaben auf Folie 26</a:t>
            </a:r>
          </a:p>
        </p:txBody>
      </p:sp>
      <p:sp>
        <p:nvSpPr>
          <p:cNvPr id="7"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8</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21648423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B6856D-8182-404F-9C08-783B2CDC665A}"/>
              </a:ext>
            </a:extLst>
          </p:cNvPr>
          <p:cNvSpPr>
            <a:spLocks noGrp="1"/>
          </p:cNvSpPr>
          <p:nvPr>
            <p:ph type="title"/>
          </p:nvPr>
        </p:nvSpPr>
        <p:spPr/>
        <p:txBody>
          <a:bodyPr>
            <a:noAutofit/>
          </a:bodyPr>
          <a:lstStyle/>
          <a:p>
            <a:r>
              <a:rPr lang="de-DE" sz="1600" dirty="0" smtClean="0">
                <a:latin typeface="Libre Baskerville" panose="02000000000000000000" pitchFamily="50" charset="0"/>
              </a:rPr>
              <a:t>Baustein </a:t>
            </a:r>
            <a:r>
              <a:rPr lang="de-DE" sz="1600" dirty="0">
                <a:latin typeface="Libre Baskerville" panose="02000000000000000000" pitchFamily="50" charset="0"/>
              </a:rPr>
              <a:t>2: Verbaute Geschichte – Der Börneplatz anhand von Karten- und Fotomaterial</a:t>
            </a:r>
            <a:r>
              <a:rPr lang="de-DE" sz="2400" dirty="0" smtClean="0">
                <a:latin typeface="Libre Baskerville" panose="02000000000000000000" pitchFamily="50" charset="0"/>
              </a:rPr>
              <a:t/>
            </a:r>
            <a:br>
              <a:rPr lang="de-DE" sz="2400" dirty="0" smtClean="0">
                <a:latin typeface="Libre Baskerville" panose="02000000000000000000" pitchFamily="50" charset="0"/>
              </a:rPr>
            </a:br>
            <a:r>
              <a:rPr lang="de-DE" sz="2400" dirty="0" smtClean="0">
                <a:latin typeface="Libre Baskerville" panose="02000000000000000000" pitchFamily="50" charset="0"/>
              </a:rPr>
              <a:t/>
            </a:r>
            <a:br>
              <a:rPr lang="de-DE" sz="2400" dirty="0" smtClean="0">
                <a:latin typeface="Libre Baskerville" panose="02000000000000000000" pitchFamily="50" charset="0"/>
              </a:rPr>
            </a:br>
            <a:r>
              <a:rPr lang="de-DE" dirty="0" smtClean="0">
                <a:latin typeface="Libre Baskerville" panose="02000000000000000000" pitchFamily="50" charset="0"/>
              </a:rPr>
              <a:t>Arbeitsaufträge:</a:t>
            </a:r>
            <a:endParaRPr lang="de-DE" dirty="0">
              <a:latin typeface="Libre Baskerville" panose="02000000000000000000" pitchFamily="50" charset="0"/>
            </a:endParaRPr>
          </a:p>
        </p:txBody>
      </p:sp>
      <p:sp>
        <p:nvSpPr>
          <p:cNvPr id="3" name="Inhaltsplatzhalter 2">
            <a:extLst>
              <a:ext uri="{FF2B5EF4-FFF2-40B4-BE49-F238E27FC236}">
                <a16:creationId xmlns:a16="http://schemas.microsoft.com/office/drawing/2014/main" id="{2A374B5F-7DEA-411B-A5D6-454742D5F4E5}"/>
              </a:ext>
            </a:extLst>
          </p:cNvPr>
          <p:cNvSpPr>
            <a:spLocks noGrp="1"/>
          </p:cNvSpPr>
          <p:nvPr>
            <p:ph idx="1"/>
          </p:nvPr>
        </p:nvSpPr>
        <p:spPr/>
        <p:txBody>
          <a:bodyPr>
            <a:normAutofit/>
          </a:bodyPr>
          <a:lstStyle/>
          <a:p>
            <a:r>
              <a:rPr lang="de-DE" sz="2400" dirty="0">
                <a:latin typeface="Libre Baskerville" panose="02000000000000000000" pitchFamily="50" charset="0"/>
              </a:rPr>
              <a:t>Wie sieht der Neue Börneplatz heute aus? Was erkennt ihr? (Folie 2)</a:t>
            </a:r>
          </a:p>
          <a:p>
            <a:r>
              <a:rPr lang="de-DE" sz="2400" dirty="0">
                <a:latin typeface="Libre Baskerville" panose="02000000000000000000" pitchFamily="50" charset="0"/>
              </a:rPr>
              <a:t>Vergleicht die Karten miteinander: Wie veränderte sich der Börneplatz geografisch im Laufe der Zeit? </a:t>
            </a:r>
          </a:p>
          <a:p>
            <a:r>
              <a:rPr lang="de-DE" sz="2400" dirty="0">
                <a:latin typeface="Libre Baskerville" panose="02000000000000000000" pitchFamily="50" charset="0"/>
              </a:rPr>
              <a:t>Vor euch liegt eine Auswahl an Fotos: Sucht euch jeweils mindestens eines aus, 1. nennt, was ihr auf ihm erkennt, und 2. stellt eine Vermutung an, aus welchem Jahr das Foto stammt und zu welcher Karte es gehört.</a:t>
            </a:r>
          </a:p>
          <a:p>
            <a:r>
              <a:rPr lang="de-DE" sz="2400" dirty="0">
                <a:latin typeface="Libre Baskerville" panose="02000000000000000000" pitchFamily="50" charset="0"/>
              </a:rPr>
              <a:t>Beschreibt euren Mitschüler*innen euer Foto und ordnet es der passenden Jahreszahl und Karte zu. </a:t>
            </a:r>
          </a:p>
          <a:p>
            <a:endParaRPr lang="de-DE" sz="2400" dirty="0">
              <a:latin typeface="Libre Baskerville" panose="02000000000000000000" pitchFamily="50" charset="0"/>
            </a:endParaRPr>
          </a:p>
          <a:p>
            <a:pPr marL="0" indent="0">
              <a:buNone/>
            </a:pPr>
            <a:endParaRPr lang="de-DE" sz="2400" dirty="0">
              <a:latin typeface="Libre Baskerville" panose="02000000000000000000" pitchFamily="50" charset="0"/>
            </a:endParaRPr>
          </a:p>
          <a:p>
            <a:pPr marL="0" indent="0">
              <a:buNone/>
            </a:pPr>
            <a:endParaRPr lang="de-DE" sz="2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03C0BCA8-4E1B-3C47-04BD-DE8C6F740B4F}"/>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fld id="{E000AFE4-1DDB-4119-878D-BE52311CFAA2}" type="slidenum">
              <a:rPr lang="de-DE" smtClean="0">
                <a:solidFill>
                  <a:prstClr val="black">
                    <a:tint val="82000"/>
                  </a:prstClr>
                </a:solidFill>
                <a:latin typeface="Libre Baskerville" panose="02000000000000000000" pitchFamily="50" charset="0"/>
              </a:rPr>
              <a:pPr>
                <a:lnSpc>
                  <a:spcPct val="114000"/>
                </a:lnSpc>
              </a:pPr>
              <a:t>9</a:t>
            </a:fld>
            <a:endParaRPr lang="de-DE" dirty="0">
              <a:solidFill>
                <a:prstClr val="black">
                  <a:tint val="82000"/>
                </a:prstClr>
              </a:solidFill>
              <a:latin typeface="Libre Baskerville" panose="02000000000000000000" pitchFamily="50" charset="0"/>
            </a:endParaRPr>
          </a:p>
        </p:txBody>
      </p:sp>
    </p:spTree>
    <p:extLst>
      <p:ext uri="{BB962C8B-B14F-4D97-AF65-F5344CB8AC3E}">
        <p14:creationId xmlns:p14="http://schemas.microsoft.com/office/powerpoint/2010/main" val="3873627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960</Words>
  <Application>Microsoft Office PowerPoint</Application>
  <PresentationFormat>Breitbild</PresentationFormat>
  <Paragraphs>134</Paragraphs>
  <Slides>27</Slides>
  <Notes>11</Notes>
  <HiddenSlides>0</HiddenSlides>
  <MMClips>0</MMClips>
  <ScaleCrop>false</ScaleCrop>
  <HeadingPairs>
    <vt:vector size="6" baseType="variant">
      <vt:variant>
        <vt:lpstr>Verwendete Schriftarten</vt:lpstr>
      </vt:variant>
      <vt:variant>
        <vt:i4>7</vt:i4>
      </vt:variant>
      <vt:variant>
        <vt:lpstr>Design</vt:lpstr>
      </vt:variant>
      <vt:variant>
        <vt:i4>2</vt:i4>
      </vt:variant>
      <vt:variant>
        <vt:lpstr>Folientitel</vt:lpstr>
      </vt:variant>
      <vt:variant>
        <vt:i4>27</vt:i4>
      </vt:variant>
    </vt:vector>
  </HeadingPairs>
  <TitlesOfParts>
    <vt:vector size="36" baseType="lpstr">
      <vt:lpstr>Aptos</vt:lpstr>
      <vt:lpstr>Aptos Display</vt:lpstr>
      <vt:lpstr>Arial</vt:lpstr>
      <vt:lpstr>Calibri</vt:lpstr>
      <vt:lpstr>Calibri Light</vt:lpstr>
      <vt:lpstr>Libre Baskerville</vt:lpstr>
      <vt:lpstr>Times New Roman</vt:lpstr>
      <vt:lpstr>Office</vt:lpstr>
      <vt:lpstr>1_Office</vt:lpstr>
      <vt:lpstr>Der Börneplatz – Gegenwart &amp; Geschichte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Baustein 2: Verbaute Geschichte – Der Börneplatz anhand von Karten- und Fotomaterial  Arbeitsaufträge:</vt:lpstr>
      <vt:lpstr>Karte 1</vt:lpstr>
      <vt:lpstr>Karte 2</vt:lpstr>
      <vt:lpstr>Karte 3</vt:lpstr>
      <vt:lpstr>Karte 4</vt:lpstr>
      <vt:lpstr>Foto 1</vt:lpstr>
      <vt:lpstr>Foto 2</vt:lpstr>
      <vt:lpstr>Foto 3</vt:lpstr>
      <vt:lpstr>Foto 4</vt:lpstr>
      <vt:lpstr>Foto 5</vt:lpstr>
      <vt:lpstr>Foto 6</vt:lpstr>
      <vt:lpstr>Foto 7</vt:lpstr>
      <vt:lpstr>Foto 8</vt:lpstr>
      <vt:lpstr>Wie umgehen mit dem Platz heute?</vt:lpstr>
      <vt:lpstr>PowerPoint-Präsentation</vt:lpstr>
      <vt:lpstr>PowerPoint-Präsentation</vt:lpstr>
      <vt:lpstr>PowerPoint-Präsentation</vt:lpstr>
      <vt:lpstr>Lizenzangaben der Bilder auf Folien 2, 3-8</vt:lpstr>
      <vt:lpstr>Lizenzangaben der Bilder und Karten auf Folien 10-21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Das Gerücht über den Judenstaat</dc:title>
  <dc:creator>yyp2788mia@goetheuniversitaet.onmicrosoft.com</dc:creator>
  <cp:lastModifiedBy>Schmidt, Sophie</cp:lastModifiedBy>
  <cp:revision>252</cp:revision>
  <dcterms:created xsi:type="dcterms:W3CDTF">2021-12-12T10:31:16Z</dcterms:created>
  <dcterms:modified xsi:type="dcterms:W3CDTF">2025-03-12T14:03:38Z</dcterms:modified>
</cp:coreProperties>
</file>